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media/image8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310" r:id="rId3"/>
    <p:sldId id="257" r:id="rId4"/>
    <p:sldId id="298" r:id="rId5"/>
    <p:sldId id="307" r:id="rId6"/>
    <p:sldId id="311" r:id="rId7"/>
    <p:sldId id="312" r:id="rId8"/>
    <p:sldId id="316" r:id="rId9"/>
    <p:sldId id="319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317" r:id="rId18"/>
    <p:sldId id="301" r:id="rId19"/>
    <p:sldId id="322" r:id="rId20"/>
    <p:sldId id="323" r:id="rId21"/>
    <p:sldId id="324" r:id="rId22"/>
    <p:sldId id="325" r:id="rId23"/>
    <p:sldId id="330" r:id="rId24"/>
    <p:sldId id="331" r:id="rId25"/>
    <p:sldId id="332" r:id="rId26"/>
    <p:sldId id="326" r:id="rId27"/>
    <p:sldId id="327" r:id="rId28"/>
    <p:sldId id="328" r:id="rId29"/>
    <p:sldId id="333" r:id="rId30"/>
    <p:sldId id="334" r:id="rId31"/>
    <p:sldId id="329" r:id="rId32"/>
    <p:sldId id="318" r:id="rId33"/>
    <p:sldId id="303" r:id="rId34"/>
    <p:sldId id="335" r:id="rId35"/>
    <p:sldId id="336" r:id="rId36"/>
    <p:sldId id="337" r:id="rId37"/>
    <p:sldId id="291" r:id="rId38"/>
    <p:sldId id="293" r:id="rId39"/>
    <p:sldId id="294" r:id="rId40"/>
    <p:sldId id="295" r:id="rId41"/>
    <p:sldId id="296" r:id="rId42"/>
    <p:sldId id="297" r:id="rId43"/>
    <p:sldId id="338" r:id="rId44"/>
    <p:sldId id="341" r:id="rId45"/>
    <p:sldId id="342" r:id="rId46"/>
    <p:sldId id="343" r:id="rId47"/>
    <p:sldId id="282" r:id="rId48"/>
    <p:sldId id="320" r:id="rId49"/>
    <p:sldId id="285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E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040" autoAdjust="0"/>
  </p:normalViewPr>
  <p:slideViewPr>
    <p:cSldViewPr snapToGrid="0" snapToObjects="1">
      <p:cViewPr varScale="1">
        <p:scale>
          <a:sx n="84" d="100"/>
          <a:sy n="84" d="100"/>
        </p:scale>
        <p:origin x="-95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D5DE2D-ADB0-3F4F-AF1C-2212316DEC1E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87D1B-E8C7-E149-B25E-98C330C49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90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25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85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69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25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250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489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365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365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87ADD-0FB4-8E4F-AA90-8D75C3DFBE5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723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969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774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250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36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19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7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00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49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61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4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62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82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32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90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716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0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conductor.org/packages/release/bioc/html/RTN.htm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conductor.org/packages/release/bioc/html/RTN.htm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inesdesantiago.github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conductor.org/packages/release/bioc/html/RTN.htm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inesdesantiago.github.co.uk" TargetMode="External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inesdesantiago.github.co.uk" TargetMode="External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hyperlink" Target="http://www.bioconductor.org/packages/release/bioc/html/RedeR.html" TargetMode="External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jp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inesdesantiago.github.com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9.png"/><Relationship Id="rId6" Type="http://schemas.openxmlformats.org/officeDocument/2006/relationships/image" Target="../media/image80.jp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018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Network based analysis for the identification of key regulatory genes in cancer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98523"/>
            <a:ext cx="6400800" cy="1752600"/>
          </a:xfrm>
        </p:spPr>
        <p:txBody>
          <a:bodyPr/>
          <a:lstStyle/>
          <a:p>
            <a:r>
              <a:rPr lang="en-US" dirty="0" smtClean="0"/>
              <a:t>Ines de Santiago</a:t>
            </a:r>
          </a:p>
          <a:p>
            <a:r>
              <a:rPr lang="en-US" dirty="0" smtClean="0"/>
              <a:t>17 April 2015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041" y="6016723"/>
            <a:ext cx="3304454" cy="728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52881"/>
            <a:ext cx="2816440" cy="200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03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Compute all pairwise TF-target interactions</a:t>
            </a:r>
          </a:p>
        </p:txBody>
      </p:sp>
      <p:pic>
        <p:nvPicPr>
          <p:cNvPr id="4" name="Picture 3" descr="Screen Shot 2013-06-24 at 15.57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91" y="2939357"/>
            <a:ext cx="4191000" cy="3619500"/>
          </a:xfrm>
          <a:prstGeom prst="rect">
            <a:avLst/>
          </a:prstGeom>
        </p:spPr>
      </p:pic>
      <p:pic>
        <p:nvPicPr>
          <p:cNvPr id="5" name="Picture 4" descr="Screen Shot 2013-06-27 at 13.52.5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34" y="3553130"/>
            <a:ext cx="3517900" cy="1701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59654" y="2429809"/>
            <a:ext cx="2084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(nodes are TFs)</a:t>
            </a:r>
            <a:endParaRPr lang="en-US" sz="2400" dirty="0"/>
          </a:p>
        </p:txBody>
      </p:sp>
      <p:pic>
        <p:nvPicPr>
          <p:cNvPr id="8" name="Picture 7" descr="Screen Shot 2013-06-27 at 13.46.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64" y="5308836"/>
            <a:ext cx="2786944" cy="138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29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Compute all pairwise TF-target interactions</a:t>
            </a:r>
          </a:p>
          <a:p>
            <a:pPr algn="ctr"/>
            <a:r>
              <a:rPr lang="en-US" dirty="0" smtClean="0"/>
              <a:t>Remove interactions that are not significant</a:t>
            </a:r>
          </a:p>
        </p:txBody>
      </p:sp>
      <p:pic>
        <p:nvPicPr>
          <p:cNvPr id="5" name="Picture 4" descr="Screen Shot 2013-06-24 at 15.57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71" y="2911746"/>
            <a:ext cx="4191000" cy="36195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242438" y="3589492"/>
            <a:ext cx="1504731" cy="1629077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435706" y="3369139"/>
            <a:ext cx="1008302" cy="220353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46487" y="4832008"/>
            <a:ext cx="1711803" cy="1294156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Screen Shot 2013-06-27 at 14.59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58" y="2911747"/>
            <a:ext cx="406898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66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Mutual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Start with a large collection of gene expression data</a:t>
            </a:r>
          </a:p>
          <a:p>
            <a:r>
              <a:rPr lang="en-US" sz="1800" dirty="0" smtClean="0"/>
              <a:t>Select two genes: A TF and a candidate target</a:t>
            </a:r>
          </a:p>
          <a:p>
            <a:r>
              <a:rPr lang="en-US" sz="1800" dirty="0" smtClean="0"/>
              <a:t>Use expression across multiple expressions to measure p(TF), p(t), p(</a:t>
            </a:r>
            <a:r>
              <a:rPr lang="en-US" sz="1800" dirty="0" err="1" smtClean="0"/>
              <a:t>TF,t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pic>
        <p:nvPicPr>
          <p:cNvPr id="4" name="Picture 3" descr="Screen Shot 2013-06-27 at 14.01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32" y="2821759"/>
            <a:ext cx="3434562" cy="976139"/>
          </a:xfrm>
          <a:prstGeom prst="rect">
            <a:avLst/>
          </a:prstGeom>
        </p:spPr>
      </p:pic>
      <p:pic>
        <p:nvPicPr>
          <p:cNvPr id="5" name="Picture 4" descr="Screen Shot 2013-06-27 at 14.03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17241"/>
            <a:ext cx="7845976" cy="2179438"/>
          </a:xfrm>
          <a:prstGeom prst="rect">
            <a:avLst/>
          </a:prstGeom>
        </p:spPr>
      </p:pic>
      <p:pic>
        <p:nvPicPr>
          <p:cNvPr id="6" name="Picture 5" descr="Screen Shot 2013-06-27 at 14.59.5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333" y="784081"/>
            <a:ext cx="1424467" cy="126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06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Apply data processing inequality (DPI)</a:t>
            </a:r>
          </a:p>
        </p:txBody>
      </p:sp>
      <p:pic>
        <p:nvPicPr>
          <p:cNvPr id="10" name="Picture 9" descr="Screen Shot 2013-06-27 at 14.59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316" y="3133902"/>
            <a:ext cx="3802442" cy="33824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01366" y="2487571"/>
            <a:ext cx="6736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This Network contains </a:t>
            </a:r>
            <a:r>
              <a:rPr lang="en-US" i="1" u="sng" dirty="0" smtClean="0"/>
              <a:t>indirect </a:t>
            </a:r>
            <a:r>
              <a:rPr lang="en-US" dirty="0" smtClean="0"/>
              <a:t>interactions</a:t>
            </a:r>
            <a:endParaRPr lang="en-US" dirty="0"/>
          </a:p>
          <a:p>
            <a:pPr algn="ctr"/>
            <a:r>
              <a:rPr lang="en-US" dirty="0" smtClean="0"/>
              <a:t>Application of DPI helps us remove those indirect interactions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983558" y="3796578"/>
            <a:ext cx="469365" cy="1670494"/>
          </a:xfrm>
          <a:prstGeom prst="line">
            <a:avLst/>
          </a:prstGeom>
          <a:ln w="38100" cmpd="sng">
            <a:solidFill>
              <a:srgbClr val="1FFE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5508143" y="4832006"/>
            <a:ext cx="303708" cy="690287"/>
          </a:xfrm>
          <a:prstGeom prst="line">
            <a:avLst/>
          </a:prstGeom>
          <a:ln w="38100" cmpd="sng">
            <a:solidFill>
              <a:srgbClr val="1FFE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232046" y="3755162"/>
            <a:ext cx="538390" cy="704092"/>
          </a:xfrm>
          <a:prstGeom prst="line">
            <a:avLst/>
          </a:prstGeom>
          <a:ln w="38100" cmpd="sng">
            <a:solidFill>
              <a:srgbClr val="1FFE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97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3-06-27 at 13.57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34" y="1315976"/>
            <a:ext cx="7099301" cy="27429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Processing Inequality (DPI)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71072" y="2181306"/>
            <a:ext cx="125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I[</a:t>
            </a:r>
            <a:r>
              <a:rPr lang="en-US" dirty="0" err="1" smtClean="0">
                <a:solidFill>
                  <a:schemeClr val="bg1"/>
                </a:solidFill>
              </a:rPr>
              <a:t>Mary;Joe</a:t>
            </a:r>
            <a:r>
              <a:rPr lang="en-US" dirty="0" smtClean="0">
                <a:solidFill>
                  <a:schemeClr val="bg1"/>
                </a:solidFill>
              </a:rPr>
              <a:t>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43031" y="2181306"/>
            <a:ext cx="125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I[Joe; Jane]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4067" y="1315976"/>
            <a:ext cx="2042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I[Mary; Jane]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ight Bracket 9"/>
          <p:cNvSpPr/>
          <p:nvPr/>
        </p:nvSpPr>
        <p:spPr>
          <a:xfrm rot="16200000">
            <a:off x="4565919" y="-1026103"/>
            <a:ext cx="191943" cy="5640700"/>
          </a:xfrm>
          <a:prstGeom prst="rightBracket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3-06-27 at 13.54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35" y="4301389"/>
            <a:ext cx="7099300" cy="1447800"/>
          </a:xfrm>
          <a:prstGeom prst="rect">
            <a:avLst/>
          </a:prstGeom>
        </p:spPr>
      </p:pic>
      <p:pic>
        <p:nvPicPr>
          <p:cNvPr id="14" name="Picture 13" descr="Screen Shot 2013-06-27 at 13.56.3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042" y="5888733"/>
            <a:ext cx="65151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41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763" y="1600200"/>
            <a:ext cx="8229600" cy="4525963"/>
          </a:xfrm>
        </p:spPr>
        <p:txBody>
          <a:bodyPr/>
          <a:lstStyle/>
          <a:p>
            <a:pPr algn="ctr"/>
            <a:r>
              <a:rPr lang="en-US" dirty="0" smtClean="0"/>
              <a:t>Apply data processing inequality (DPI)</a:t>
            </a:r>
          </a:p>
        </p:txBody>
      </p:sp>
      <p:pic>
        <p:nvPicPr>
          <p:cNvPr id="4" name="Picture 3" descr="Screen Shot 2013-06-24 at 16.01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364" y="2623283"/>
            <a:ext cx="3160758" cy="2981847"/>
          </a:xfrm>
          <a:prstGeom prst="rect">
            <a:avLst/>
          </a:prstGeom>
        </p:spPr>
      </p:pic>
      <p:pic>
        <p:nvPicPr>
          <p:cNvPr id="5" name="Picture 4" descr="Screen Shot 2013-06-24 at 16.01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465" y="2623282"/>
            <a:ext cx="3149053" cy="29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1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 network has a much smaller number of interactions</a:t>
            </a:r>
          </a:p>
        </p:txBody>
      </p:sp>
      <p:pic>
        <p:nvPicPr>
          <p:cNvPr id="7" name="Picture 6" descr="Screen Shot 2013-06-24 at 16.01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77" y="2724406"/>
            <a:ext cx="41783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53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 and MARINA software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Califano’s</a:t>
            </a:r>
            <a:r>
              <a:rPr lang="en-US" dirty="0" smtClean="0"/>
              <a:t> lab) </a:t>
            </a:r>
            <a:endParaRPr lang="en-US" dirty="0"/>
          </a:p>
        </p:txBody>
      </p:sp>
      <p:pic>
        <p:nvPicPr>
          <p:cNvPr id="6" name="Picture 5" descr="Screen Shot 2015-04-15 at 17.17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4" y="1593850"/>
            <a:ext cx="4590744" cy="5264150"/>
          </a:xfrm>
          <a:prstGeom prst="rect">
            <a:avLst/>
          </a:prstGeom>
        </p:spPr>
      </p:pic>
      <p:pic>
        <p:nvPicPr>
          <p:cNvPr id="5" name="Picture 4" descr="Screen Shot 2015-04-15 at 17.16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86" y="4806203"/>
            <a:ext cx="5502961" cy="1513915"/>
          </a:xfrm>
          <a:prstGeom prst="rect">
            <a:avLst/>
          </a:prstGeom>
        </p:spPr>
      </p:pic>
      <p:pic>
        <p:nvPicPr>
          <p:cNvPr id="7" name="Picture 6" descr="Screen Shot 2015-04-15 at 17.17.5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029" y="4030319"/>
            <a:ext cx="1886324" cy="77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02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dirty="0">
                <a:hlinkClick r:id="rId3"/>
              </a:rPr>
              <a:t>http://www.bioconductor.org/packages/release/bioc/html/</a:t>
            </a:r>
            <a:r>
              <a:rPr lang="en-US" sz="2100" dirty="0" smtClean="0">
                <a:hlinkClick r:id="rId3"/>
              </a:rPr>
              <a:t>RTN.htm</a:t>
            </a:r>
            <a:endParaRPr lang="en-US" sz="2100" dirty="0" smtClean="0"/>
          </a:p>
          <a:p>
            <a:endParaRPr lang="en-US" dirty="0"/>
          </a:p>
        </p:txBody>
      </p:sp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3648" y="2320918"/>
            <a:ext cx="8202705" cy="389992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5-04-15 at 14.25.2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48" y="2497417"/>
            <a:ext cx="8065874" cy="36287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53647" y="3246433"/>
            <a:ext cx="2913530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50 columns and 4,996 probes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2779060" y="3431099"/>
            <a:ext cx="1374587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52165" y="2592347"/>
            <a:ext cx="968188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Example dataset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4" idx="1"/>
          </p:cNvCxnSpPr>
          <p:nvPr/>
        </p:nvCxnSpPr>
        <p:spPr>
          <a:xfrm flipH="1">
            <a:off x="2211294" y="2915513"/>
            <a:ext cx="540871" cy="2484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INPUT DATA</a:t>
            </a:r>
            <a:endParaRPr 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347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dirty="0">
                <a:hlinkClick r:id="rId3"/>
              </a:rPr>
              <a:t>http://www.bioconductor.org/packages/release/bioc/html/</a:t>
            </a:r>
            <a:r>
              <a:rPr lang="en-US" sz="2100" dirty="0" smtClean="0">
                <a:hlinkClick r:id="rId3"/>
              </a:rPr>
              <a:t>RTN.htm</a:t>
            </a:r>
            <a:endParaRPr lang="en-US" sz="2100" dirty="0" smtClean="0"/>
          </a:p>
          <a:p>
            <a:endParaRPr lang="en-US" dirty="0"/>
          </a:p>
        </p:txBody>
      </p:sp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3648" y="2320918"/>
            <a:ext cx="8202705" cy="389992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creen Shot 2015-04-15 at 14.47.1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55889"/>
            <a:ext cx="6949399" cy="36702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34599" y="2378753"/>
            <a:ext cx="4572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/>
              <a:t>a named vector with TF </a:t>
            </a:r>
            <a:r>
              <a:rPr lang="en-US" dirty="0" smtClean="0"/>
              <a:t>ids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330824" y="2584824"/>
            <a:ext cx="41835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487706" y="4141695"/>
            <a:ext cx="485588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77882" y="3818530"/>
            <a:ext cx="4572000" cy="64633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>
            <a:spAutoFit/>
          </a:bodyPr>
          <a:lstStyle/>
          <a:p>
            <a:r>
              <a:rPr lang="en-US" dirty="0"/>
              <a:t>an optional data frame with gene annotation (it can be used to remove duplicated genes)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INPUT DATA</a:t>
            </a:r>
            <a:endParaRPr 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034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page where the material can be found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53330"/>
            <a:ext cx="8229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000" dirty="0" smtClean="0"/>
              <a:t>Slides: </a:t>
            </a:r>
          </a:p>
          <a:p>
            <a:r>
              <a:rPr lang="en-US" sz="3000" dirty="0" smtClean="0">
                <a:hlinkClick r:id="rId3"/>
              </a:rPr>
              <a:t>http://inesdesantiago.github.com</a:t>
            </a:r>
            <a:endParaRPr lang="en-US" sz="3000" dirty="0" smtClean="0"/>
          </a:p>
          <a:p>
            <a:endParaRPr lang="en-US" sz="3000" dirty="0" smtClean="0"/>
          </a:p>
          <a:p>
            <a:pPr marL="342900" indent="-342900">
              <a:buFont typeface="Arial"/>
              <a:buChar char="•"/>
            </a:pPr>
            <a:r>
              <a:rPr lang="en-US" sz="3000" dirty="0" smtClean="0"/>
              <a:t>R code (RTN and </a:t>
            </a:r>
            <a:r>
              <a:rPr lang="en-US" sz="3000" dirty="0" err="1" smtClean="0"/>
              <a:t>RedeR</a:t>
            </a:r>
            <a:r>
              <a:rPr lang="en-US" sz="3000" dirty="0" smtClean="0"/>
              <a:t> examples)</a:t>
            </a:r>
          </a:p>
          <a:p>
            <a:r>
              <a:rPr lang="en-US" sz="3000" dirty="0" smtClean="0">
                <a:hlinkClick r:id="rId3"/>
              </a:rPr>
              <a:t>http</a:t>
            </a:r>
            <a:r>
              <a:rPr lang="en-US" sz="3000" dirty="0">
                <a:hlinkClick r:id="rId3"/>
              </a:rPr>
              <a:t>://</a:t>
            </a:r>
            <a:r>
              <a:rPr lang="en-US" sz="3000" dirty="0" smtClean="0">
                <a:hlinkClick r:id="rId3"/>
              </a:rPr>
              <a:t>inesdesantiago.github.com</a:t>
            </a:r>
            <a:endParaRPr lang="en-US" sz="3000" dirty="0" smtClean="0"/>
          </a:p>
          <a:p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4255083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dirty="0">
                <a:hlinkClick r:id="rId3"/>
              </a:rPr>
              <a:t>http://www.bioconductor.org/packages/release/bioc/html/</a:t>
            </a:r>
            <a:r>
              <a:rPr lang="en-US" sz="2100" dirty="0" smtClean="0">
                <a:hlinkClick r:id="rId3"/>
              </a:rPr>
              <a:t>RTN.htm</a:t>
            </a:r>
            <a:endParaRPr lang="en-US" sz="2100" dirty="0" smtClean="0"/>
          </a:p>
          <a:p>
            <a:endParaRPr lang="en-US" dirty="0"/>
          </a:p>
        </p:txBody>
      </p:sp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3648" y="2320918"/>
            <a:ext cx="8343152" cy="389992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4-15 at 14.45.0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71" y="2826061"/>
            <a:ext cx="8198837" cy="19252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PREPROCESS</a:t>
            </a:r>
            <a:endParaRPr 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857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5-04-15 at 15.05.5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"/>
          <a:stretch/>
        </p:blipFill>
        <p:spPr>
          <a:xfrm>
            <a:off x="104587" y="2451120"/>
            <a:ext cx="9024472" cy="1193755"/>
          </a:xfrm>
          <a:prstGeom prst="rect">
            <a:avLst/>
          </a:prstGeom>
        </p:spPr>
      </p:pic>
      <p:pic>
        <p:nvPicPr>
          <p:cNvPr id="16" name="Picture 15" descr="Screen Shot 2015-04-15 at 15.01.5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"/>
          <a:stretch/>
        </p:blipFill>
        <p:spPr>
          <a:xfrm>
            <a:off x="74705" y="4083312"/>
            <a:ext cx="8904942" cy="1197904"/>
          </a:xfrm>
          <a:prstGeom prst="rect">
            <a:avLst/>
          </a:prstGeom>
        </p:spPr>
      </p:pic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705" y="4047023"/>
            <a:ext cx="9039413" cy="12201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3648" y="2039117"/>
            <a:ext cx="1625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1. Permutation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2613" y="3639602"/>
            <a:ext cx="13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2. Bootstrap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0764" y="5325235"/>
            <a:ext cx="126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3. DPI filter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3 STEP RUN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705" y="2419461"/>
            <a:ext cx="9039413" cy="12201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Screen Shot 2015-04-15 at 15.01.5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13" y="5865605"/>
            <a:ext cx="3532094" cy="84298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823" y="5805841"/>
            <a:ext cx="9039413" cy="8429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19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GET RESULTS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14" name="Picture 13" descr="Screen Shot 2015-04-15 at 15.10.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87" y="1871027"/>
            <a:ext cx="5961530" cy="486744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43648" y="1722150"/>
            <a:ext cx="8343152" cy="50163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54706" y="1871027"/>
            <a:ext cx="3100294" cy="9233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results available in the TNI object can be retrieved using the </a:t>
            </a:r>
            <a:r>
              <a:rPr lang="en-US" dirty="0" err="1"/>
              <a:t>tni.get</a:t>
            </a:r>
            <a:r>
              <a:rPr lang="en-US" dirty="0"/>
              <a:t> </a:t>
            </a:r>
            <a:r>
              <a:rPr lang="en-US" dirty="0" smtClean="0"/>
              <a:t>function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7" idx="1"/>
          </p:cNvCxnSpPr>
          <p:nvPr/>
        </p:nvCxnSpPr>
        <p:spPr>
          <a:xfrm flipH="1" flipV="1">
            <a:off x="3451412" y="1987176"/>
            <a:ext cx="1703294" cy="3455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760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GET RESULTS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3648" y="1722150"/>
            <a:ext cx="8343152" cy="331302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5-04-15 at 15.25.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5640"/>
            <a:ext cx="8086994" cy="271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54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85"/>
          <a:stretch/>
        </p:blipFill>
        <p:spPr>
          <a:xfrm>
            <a:off x="457200" y="89274"/>
            <a:ext cx="7797800" cy="732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" y="94273"/>
            <a:ext cx="426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Number of targets per TF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3647" y="807441"/>
            <a:ext cx="8602890" cy="225220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4-15 at 15.29.3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35805"/>
            <a:ext cx="8489337" cy="1917959"/>
          </a:xfrm>
          <a:prstGeom prst="rect">
            <a:avLst/>
          </a:prstGeom>
        </p:spPr>
      </p:pic>
      <p:pic>
        <p:nvPicPr>
          <p:cNvPr id="8" name="Picture 7" descr="Screen Shot 2015-04-15 at 15.29.2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412" y="3240570"/>
            <a:ext cx="4736353" cy="361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26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1882" y="403412"/>
            <a:ext cx="7829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Code used so far</a:t>
            </a:r>
          </a:p>
          <a:p>
            <a:r>
              <a:rPr lang="en-US" dirty="0" smtClean="0">
                <a:hlinkClick r:id="rId3"/>
              </a:rPr>
              <a:t>http://inesdesantiago.github.co.uk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" name="Picture 2" descr="Screen Shot 2015-04-15 at 15.32.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35" y="1297267"/>
            <a:ext cx="70485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54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" y="94273"/>
            <a:ext cx="668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MRA analysis (</a:t>
            </a:r>
            <a:r>
              <a:rPr lang="en-US" sz="2400" b="1" dirty="0" err="1" smtClean="0">
                <a:solidFill>
                  <a:srgbClr val="008000"/>
                </a:solidFill>
              </a:rPr>
              <a:t>MARINa</a:t>
            </a:r>
            <a:r>
              <a:rPr lang="en-US" sz="2400" b="1" dirty="0" smtClean="0">
                <a:solidFill>
                  <a:srgbClr val="008000"/>
                </a:solidFill>
              </a:rPr>
              <a:t> algorithm): INPUT DATA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5" name="Picture 4" descr="Screen Shot 2015-04-15 at 16.50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83" y="2256397"/>
            <a:ext cx="8322235" cy="39158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86782" y="1887065"/>
            <a:ext cx="3878436" cy="369332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a named numeric vector of phenotypes</a:t>
            </a:r>
          </a:p>
        </p:txBody>
      </p:sp>
      <p:sp>
        <p:nvSpPr>
          <p:cNvPr id="7" name="Rectangle 6"/>
          <p:cNvSpPr/>
          <p:nvPr/>
        </p:nvSpPr>
        <p:spPr>
          <a:xfrm>
            <a:off x="3152588" y="2971364"/>
            <a:ext cx="3436471" cy="64633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 character vector of gene ids considered as hits</a:t>
            </a:r>
          </a:p>
        </p:txBody>
      </p:sp>
      <p:sp>
        <p:nvSpPr>
          <p:cNvPr id="9" name="Rectangle 8"/>
          <p:cNvSpPr/>
          <p:nvPr/>
        </p:nvSpPr>
        <p:spPr>
          <a:xfrm>
            <a:off x="5109882" y="4525246"/>
            <a:ext cx="3496236" cy="92333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 optional data frame with </a:t>
            </a:r>
            <a:r>
              <a:rPr lang="en-US" dirty="0" smtClean="0"/>
              <a:t>annotation </a:t>
            </a:r>
            <a:r>
              <a:rPr lang="en-US" dirty="0"/>
              <a:t>used to aggregate genes in the phenotype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886782" y="4377765"/>
            <a:ext cx="2223100" cy="254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1"/>
          </p:cNvCxnSpPr>
          <p:nvPr/>
        </p:nvCxnSpPr>
        <p:spPr>
          <a:xfrm flipH="1">
            <a:off x="2322005" y="3294530"/>
            <a:ext cx="830583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1"/>
          </p:cNvCxnSpPr>
          <p:nvPr/>
        </p:nvCxnSpPr>
        <p:spPr>
          <a:xfrm flipH="1">
            <a:off x="2414788" y="2071731"/>
            <a:ext cx="471994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83883" y="1702174"/>
            <a:ext cx="8602890" cy="50213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78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2" y="94273"/>
            <a:ext cx="7507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MRA analysis (</a:t>
            </a:r>
            <a:r>
              <a:rPr lang="en-US" sz="2400" b="1" dirty="0" err="1" smtClean="0">
                <a:solidFill>
                  <a:srgbClr val="008000"/>
                </a:solidFill>
              </a:rPr>
              <a:t>MARINa</a:t>
            </a:r>
            <a:r>
              <a:rPr lang="en-US" sz="2400" b="1" dirty="0" smtClean="0">
                <a:solidFill>
                  <a:srgbClr val="008000"/>
                </a:solidFill>
              </a:rPr>
              <a:t> algorithm): PREPROCESSING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2" name="Picture 1" descr="Screen Shot 2015-04-15 at 16.51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0706"/>
            <a:ext cx="8025206" cy="33334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3883" y="2032000"/>
            <a:ext cx="8602890" cy="401917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1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2" y="94273"/>
            <a:ext cx="768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MRA analysis (</a:t>
            </a:r>
            <a:r>
              <a:rPr lang="en-US" sz="2400" b="1" dirty="0" err="1" smtClean="0">
                <a:solidFill>
                  <a:srgbClr val="008000"/>
                </a:solidFill>
              </a:rPr>
              <a:t>MARINa</a:t>
            </a:r>
            <a:r>
              <a:rPr lang="en-US" sz="2400" b="1" dirty="0" smtClean="0">
                <a:solidFill>
                  <a:srgbClr val="008000"/>
                </a:solidFill>
              </a:rPr>
              <a:t> algorithm): ENRICHMENT ANALYSIS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6" name="Picture 5" descr="Screen Shot 2015-04-15 at 16.59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24372"/>
            <a:ext cx="7832664" cy="2297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9413" y="1957294"/>
            <a:ext cx="2794000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Using the </a:t>
            </a:r>
            <a:r>
              <a:rPr lang="en-US" dirty="0" err="1"/>
              <a:t>hypergeometric</a:t>
            </a:r>
            <a:r>
              <a:rPr lang="en-US" dirty="0"/>
              <a:t> distribution </a:t>
            </a:r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>
            <a:off x="2554941" y="2280460"/>
            <a:ext cx="1404472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88754" y="3304989"/>
            <a:ext cx="219336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Using the GSEA test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>
            <a:off x="3812988" y="3489655"/>
            <a:ext cx="1075766" cy="2184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132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2" y="94273"/>
            <a:ext cx="768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MRA analysis (</a:t>
            </a:r>
            <a:r>
              <a:rPr lang="en-US" sz="2400" b="1" dirty="0" err="1" smtClean="0">
                <a:solidFill>
                  <a:srgbClr val="008000"/>
                </a:solidFill>
              </a:rPr>
              <a:t>MARINa</a:t>
            </a:r>
            <a:r>
              <a:rPr lang="en-US" sz="2400" b="1" dirty="0" smtClean="0">
                <a:solidFill>
                  <a:srgbClr val="008000"/>
                </a:solidFill>
              </a:rPr>
              <a:t> algorithm): GET RESULTS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2" name="Picture 1" descr="Screen Shot 2015-04-15 at 17.02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65" y="2409401"/>
            <a:ext cx="8127181" cy="307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64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Network biology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53330"/>
            <a:ext cx="82296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“The </a:t>
            </a:r>
            <a:r>
              <a:rPr lang="en-US" i="1" dirty="0" err="1"/>
              <a:t>behaviour</a:t>
            </a:r>
            <a:r>
              <a:rPr lang="en-US" i="1" dirty="0"/>
              <a:t> of most complex systems, from the cell to the Internet, emerges from the orchestrated activity of many components that interact with each other through pairwise interactions</a:t>
            </a:r>
            <a:r>
              <a:rPr lang="en-US" i="1" dirty="0" smtClean="0"/>
              <a:t>.”</a:t>
            </a:r>
          </a:p>
          <a:p>
            <a:endParaRPr lang="en-US" i="1" dirty="0"/>
          </a:p>
          <a:p>
            <a:r>
              <a:rPr lang="en-US" i="1" dirty="0" smtClean="0"/>
              <a:t>“Network </a:t>
            </a:r>
            <a:r>
              <a:rPr lang="en-US" i="1" dirty="0"/>
              <a:t>biology offers a quantifiable description of the networks that characterize various biological </a:t>
            </a:r>
            <a:r>
              <a:rPr lang="en-US" i="1" dirty="0" smtClean="0"/>
              <a:t>systems”.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524146" y="3583376"/>
            <a:ext cx="6362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- Albert</a:t>
            </a:r>
            <a:r>
              <a:rPr lang="en-US" sz="1400" dirty="0"/>
              <a:t>-</a:t>
            </a:r>
            <a:r>
              <a:rPr lang="en-US" sz="1400" dirty="0" err="1"/>
              <a:t>László</a:t>
            </a:r>
            <a:r>
              <a:rPr lang="en-US" sz="1400" dirty="0"/>
              <a:t> </a:t>
            </a:r>
            <a:r>
              <a:rPr lang="en-US" sz="1400" dirty="0" err="1"/>
              <a:t>Barabási</a:t>
            </a:r>
            <a:r>
              <a:rPr lang="en-US" sz="1400" dirty="0"/>
              <a:t> &amp; </a:t>
            </a:r>
            <a:r>
              <a:rPr lang="en-US" sz="1400" dirty="0" err="1"/>
              <a:t>Zoltán</a:t>
            </a:r>
            <a:r>
              <a:rPr lang="en-US" sz="1400" dirty="0"/>
              <a:t> N. </a:t>
            </a:r>
            <a:r>
              <a:rPr lang="en-US" sz="1400" dirty="0" err="1" smtClean="0"/>
              <a:t>Oltvai</a:t>
            </a:r>
            <a:r>
              <a:rPr lang="en-US" sz="1400" dirty="0" smtClean="0"/>
              <a:t>. Nat, Reviews 2004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086853" y="4246845"/>
            <a:ext cx="194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basic graph…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568575" y="4728702"/>
            <a:ext cx="5248227" cy="1990019"/>
            <a:chOff x="1295260" y="4616177"/>
            <a:chExt cx="5248227" cy="199001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4005" b="57105"/>
            <a:stretch/>
          </p:blipFill>
          <p:spPr>
            <a:xfrm>
              <a:off x="1295260" y="4616177"/>
              <a:ext cx="5248227" cy="199001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524146" y="5979903"/>
              <a:ext cx="1028951" cy="626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2634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1882" y="403412"/>
            <a:ext cx="7829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Code used so far (15 lines of code!)</a:t>
            </a:r>
          </a:p>
          <a:p>
            <a:r>
              <a:rPr lang="en-US" dirty="0" smtClean="0">
                <a:hlinkClick r:id="rId3"/>
              </a:rPr>
              <a:t>http://inesdesantiago.github.co.uk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5-04-15 at 17.03.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03424"/>
            <a:ext cx="6958293" cy="778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17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4-15 at 14.59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9" y="90021"/>
            <a:ext cx="7848600" cy="1384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4289" y="1312894"/>
            <a:ext cx="82273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http://www.bioconductor.org/packages/release/bioc/html/</a:t>
            </a:r>
            <a:r>
              <a:rPr lang="en-US" dirty="0" smtClean="0">
                <a:hlinkClick r:id="rId4"/>
              </a:rPr>
              <a:t>RedeR.html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" name="Picture 1" descr="grap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16" y="1959225"/>
            <a:ext cx="6898173" cy="479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64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457200" y="928737"/>
            <a:ext cx="759653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000" dirty="0" smtClean="0"/>
          </a:p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200" y="1661461"/>
            <a:ext cx="8229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Identify key drivers of cancer: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How acquired mutations initiate the neoplastic process and ultimately lead to malignant disease? 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Expression: microarray, RNA-seq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Data integration: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Gene IDs can be </a:t>
            </a:r>
            <a:r>
              <a:rPr lang="en-US" dirty="0"/>
              <a:t>u</a:t>
            </a:r>
            <a:r>
              <a:rPr lang="en-US" dirty="0" smtClean="0"/>
              <a:t>sed as anchors for integrating different </a:t>
            </a:r>
            <a:r>
              <a:rPr lang="en-US" dirty="0" err="1" smtClean="0"/>
              <a:t>omics</a:t>
            </a:r>
            <a:r>
              <a:rPr lang="en-US" dirty="0" smtClean="0"/>
              <a:t> datasets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What genes? What pathways</a:t>
            </a:r>
            <a:r>
              <a:rPr lang="en-US" dirty="0" smtClean="0"/>
              <a:t>?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SNP data (</a:t>
            </a:r>
            <a:r>
              <a:rPr lang="en-US" dirty="0" err="1" smtClean="0"/>
              <a:t>eQTLs</a:t>
            </a:r>
            <a:r>
              <a:rPr lang="en-US" dirty="0" smtClean="0"/>
              <a:t>) - How </a:t>
            </a:r>
            <a:r>
              <a:rPr lang="en-US" dirty="0"/>
              <a:t>do genetic variants, each with small effects, contribute to cancer </a:t>
            </a:r>
            <a:r>
              <a:rPr lang="en-US" dirty="0" smtClean="0"/>
              <a:t>susceptibility?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2007"/>
          <a:stretch/>
        </p:blipFill>
        <p:spPr>
          <a:xfrm>
            <a:off x="2943412" y="4432627"/>
            <a:ext cx="3755236" cy="223086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65663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Network-based approach </a:t>
            </a:r>
            <a:r>
              <a:rPr lang="en-US" dirty="0"/>
              <a:t>to identify genes and pathways involved in cancer</a:t>
            </a:r>
          </a:p>
        </p:txBody>
      </p:sp>
    </p:spTree>
    <p:extLst>
      <p:ext uri="{BB962C8B-B14F-4D97-AF65-F5344CB8AC3E}">
        <p14:creationId xmlns:p14="http://schemas.microsoft.com/office/powerpoint/2010/main" val="115393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6233890" y="1676462"/>
            <a:ext cx="2907640" cy="51948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408925" y="1689163"/>
            <a:ext cx="2966263" cy="51481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0" y="1709841"/>
            <a:ext cx="3408925" cy="514815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3470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Research overview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47708" y="1709841"/>
            <a:ext cx="345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Breast cancer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948624" y="1794293"/>
            <a:ext cx="345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Lung cancer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158867" y="1732274"/>
            <a:ext cx="345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Pancreatic cancer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760994" y="1008292"/>
            <a:ext cx="4213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Unpublished</a:t>
            </a:r>
            <a:endParaRPr lang="en-US" sz="2400" i="1" dirty="0"/>
          </a:p>
        </p:txBody>
      </p:sp>
      <p:cxnSp>
        <p:nvCxnSpPr>
          <p:cNvPr id="5" name="Elbow Connector 4"/>
          <p:cNvCxnSpPr/>
          <p:nvPr/>
        </p:nvCxnSpPr>
        <p:spPr>
          <a:xfrm rot="5400000" flipH="1" flipV="1">
            <a:off x="6486022" y="287934"/>
            <a:ext cx="12700" cy="2789757"/>
          </a:xfrm>
          <a:prstGeom prst="bentConnector3">
            <a:avLst>
              <a:gd name="adj1" fmla="val 180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27668"/>
          <a:stretch/>
        </p:blipFill>
        <p:spPr>
          <a:xfrm>
            <a:off x="144696" y="3628199"/>
            <a:ext cx="3014171" cy="2213034"/>
          </a:xfrm>
          <a:prstGeom prst="rect">
            <a:avLst/>
          </a:prstGeom>
        </p:spPr>
      </p:pic>
      <p:pic>
        <p:nvPicPr>
          <p:cNvPr id="7" name="Picture 6" descr="Screen Shot 2015-04-15 at 20.42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96" y="2390666"/>
            <a:ext cx="3168167" cy="1034967"/>
          </a:xfrm>
          <a:prstGeom prst="rect">
            <a:avLst/>
          </a:prstGeom>
        </p:spPr>
      </p:pic>
      <p:pic>
        <p:nvPicPr>
          <p:cNvPr id="12" name="Picture 11" descr="Network_Pancreas_Complete_166TFs_color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645" y="3628198"/>
            <a:ext cx="2824965" cy="221303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17195" y="2502303"/>
            <a:ext cx="275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Master regulators of KRAS response in PDAC </a:t>
            </a:r>
            <a:r>
              <a:rPr lang="en-US" b="1" i="1" dirty="0" err="1" smtClean="0"/>
              <a:t>tumours</a:t>
            </a:r>
            <a:endParaRPr lang="en-US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6375188" y="2502303"/>
            <a:ext cx="2768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Critical TFs associated to squamous lung cancer risk</a:t>
            </a:r>
            <a:endParaRPr lang="en-US" b="1" i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6492372" y="3653445"/>
            <a:ext cx="2555428" cy="2187787"/>
            <a:chOff x="0" y="885251"/>
            <a:chExt cx="9144000" cy="5881955"/>
          </a:xfrm>
        </p:grpSpPr>
        <p:pic>
          <p:nvPicPr>
            <p:cNvPr id="16" name="Picture 15" descr="Screen Shot 2014-10-28 at 16.50.04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85251"/>
              <a:ext cx="9144000" cy="5881955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3339036" y="3553747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761411" y="4162752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65755" y="2407675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164383" y="4358949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113444" y="2211477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298089" y="1557683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815502" y="1811948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403249" y="1671835"/>
              <a:ext cx="499427" cy="392395"/>
            </a:xfrm>
            <a:prstGeom prst="ellipse">
              <a:avLst/>
            </a:prstGeom>
            <a:noFill/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69093" y="2906097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471903" y="4162751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704766" y="2603872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682228" y="2423528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539671" y="5354206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996572" y="2941767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575770" y="2323646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843469" y="3288383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541099" y="4614798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82067" y="3749944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199910" y="4162752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14612" y="887005"/>
              <a:ext cx="2117866" cy="181588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n-US" sz="1600" dirty="0" smtClean="0"/>
            </a:p>
            <a:p>
              <a:endParaRPr lang="en-US" sz="1600" dirty="0"/>
            </a:p>
            <a:p>
              <a:endParaRPr lang="en-US" sz="1600" dirty="0" smtClean="0"/>
            </a:p>
            <a:p>
              <a:endParaRPr lang="en-US" sz="1600" dirty="0"/>
            </a:p>
            <a:p>
              <a:endParaRPr lang="en-US" sz="1600" dirty="0" smtClean="0"/>
            </a:p>
            <a:p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607936" y="885252"/>
              <a:ext cx="2431634" cy="213756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44696" y="5982768"/>
            <a:ext cx="2870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ESR1, GATA3, FOXA1, SPDEF, </a:t>
            </a:r>
            <a:r>
              <a:rPr lang="en-US" i="1" dirty="0"/>
              <a:t>PTTG1</a:t>
            </a:r>
            <a:r>
              <a:rPr lang="en-US" i="1" dirty="0" smtClean="0"/>
              <a:t>  </a:t>
            </a:r>
            <a:endParaRPr lang="en-US" i="1" dirty="0"/>
          </a:p>
        </p:txBody>
      </p:sp>
      <p:sp>
        <p:nvSpPr>
          <p:cNvPr id="39" name="TextBox 38"/>
          <p:cNvSpPr txBox="1"/>
          <p:nvPr/>
        </p:nvSpPr>
        <p:spPr>
          <a:xfrm>
            <a:off x="3617195" y="5980722"/>
            <a:ext cx="2483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TEAD3, GLI3, </a:t>
            </a:r>
            <a:r>
              <a:rPr lang="en-US" i="1" dirty="0" smtClean="0"/>
              <a:t>PRRX1, TWIST1  and RELA, </a:t>
            </a:r>
            <a:r>
              <a:rPr lang="en-US" i="1" dirty="0" err="1" smtClean="0"/>
              <a:t>etc</a:t>
            </a:r>
            <a:endParaRPr lang="en-US" i="1" dirty="0"/>
          </a:p>
        </p:txBody>
      </p:sp>
      <p:sp>
        <p:nvSpPr>
          <p:cNvPr id="40" name="TextBox 39"/>
          <p:cNvSpPr txBox="1"/>
          <p:nvPr/>
        </p:nvSpPr>
        <p:spPr>
          <a:xfrm>
            <a:off x="6555377" y="6027788"/>
            <a:ext cx="2483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AR, IRF1, STAT3 and RFX5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1941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25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Breast cancer and FGFR2 amplification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8800" y="1075167"/>
            <a:ext cx="8128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FGFR2 gene is a mediator of breast cancer </a:t>
            </a:r>
            <a:r>
              <a:rPr lang="en-US" dirty="0" smtClean="0"/>
              <a:t>risk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FGFR2 gene encodes a </a:t>
            </a:r>
            <a:r>
              <a:rPr lang="en-US" dirty="0"/>
              <a:t> </a:t>
            </a:r>
            <a:r>
              <a:rPr lang="en-US" dirty="0" smtClean="0"/>
              <a:t>tyrosine </a:t>
            </a:r>
            <a:r>
              <a:rPr lang="en-US" dirty="0"/>
              <a:t>kinase receptor.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Top </a:t>
            </a:r>
            <a:r>
              <a:rPr lang="en-US" dirty="0"/>
              <a:t>GWAS hit </a:t>
            </a:r>
            <a:r>
              <a:rPr lang="en-US" dirty="0" smtClean="0"/>
              <a:t>rs2981578 lie </a:t>
            </a:r>
            <a:r>
              <a:rPr lang="en-US" dirty="0"/>
              <a:t>in </a:t>
            </a:r>
            <a:r>
              <a:rPr lang="en-US" dirty="0" smtClean="0"/>
              <a:t>intron2 </a:t>
            </a:r>
            <a:r>
              <a:rPr lang="en-US" dirty="0"/>
              <a:t>10q26 </a:t>
            </a:r>
            <a:r>
              <a:rPr lang="en-US" dirty="0" smtClean="0"/>
              <a:t>of FGFR2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Fibroblast growth </a:t>
            </a:r>
            <a:r>
              <a:rPr lang="en-US" dirty="0"/>
              <a:t>factors can act as oncogenes in murine </a:t>
            </a:r>
            <a:r>
              <a:rPr lang="en-US" dirty="0" smtClean="0"/>
              <a:t>mammary cancers FGFR2is </a:t>
            </a:r>
            <a:r>
              <a:rPr lang="en-US" dirty="0"/>
              <a:t>amplified </a:t>
            </a:r>
            <a:r>
              <a:rPr lang="en-US" dirty="0" err="1" smtClean="0"/>
              <a:t>andover</a:t>
            </a:r>
            <a:r>
              <a:rPr lang="en-US" dirty="0"/>
              <a:t>-expressed in </a:t>
            </a:r>
            <a:r>
              <a:rPr lang="en-US" dirty="0" smtClean="0"/>
              <a:t>5-10</a:t>
            </a:r>
            <a:r>
              <a:rPr lang="en-US" dirty="0"/>
              <a:t>% of human breast </a:t>
            </a:r>
            <a:r>
              <a:rPr lang="en-US" dirty="0" err="1" smtClean="0"/>
              <a:t>tumours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Although </a:t>
            </a:r>
            <a:r>
              <a:rPr lang="en-US" dirty="0"/>
              <a:t>consistently the ‘top hit’ in GWAS, we still have little knowledge of the cellular pathways that are perturbed in cancer predisposition. </a:t>
            </a:r>
          </a:p>
          <a:p>
            <a:endParaRPr lang="en-US" dirty="0"/>
          </a:p>
          <a:p>
            <a:r>
              <a:rPr lang="en-US" dirty="0"/>
              <a:t>Aim</a:t>
            </a:r>
            <a:r>
              <a:rPr lang="en-US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</a:t>
            </a:r>
            <a:r>
              <a:rPr lang="en-US" dirty="0" smtClean="0"/>
              <a:t>ncover </a:t>
            </a:r>
            <a:r>
              <a:rPr lang="en-US" dirty="0"/>
              <a:t>the molecular mechanism underlying breast cancer risk.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Identifying TFs </a:t>
            </a:r>
            <a:r>
              <a:rPr lang="en-US" dirty="0"/>
              <a:t>acting as </a:t>
            </a:r>
            <a:r>
              <a:rPr lang="en-US" dirty="0" smtClean="0"/>
              <a:t>MR </a:t>
            </a:r>
            <a:r>
              <a:rPr lang="en-US" dirty="0"/>
              <a:t>of the FGFR2 response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0139"/>
          <a:stretch/>
        </p:blipFill>
        <p:spPr>
          <a:xfrm>
            <a:off x="2061882" y="4138706"/>
            <a:ext cx="4601883" cy="27538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43411" y="4347882"/>
            <a:ext cx="200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FGFR2; CASP8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95811" y="5292165"/>
            <a:ext cx="219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PTEN; CHEK2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37860" y="5491772"/>
            <a:ext cx="104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PALB2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442447" y="5709310"/>
            <a:ext cx="104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36988" y="5414683"/>
            <a:ext cx="219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BRCA1/2; TP53; RB1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1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Breast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202" y="1308384"/>
            <a:ext cx="4333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Stimulation of FGFR2 expression in MCF7 (ER+) breast cancer cell lines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1" y="3812675"/>
            <a:ext cx="197821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Human breast cancer dataset of gene expression measurements over ~2000 breast tumors</a:t>
            </a:r>
            <a:endParaRPr lang="en-US" dirty="0"/>
          </a:p>
        </p:txBody>
      </p:sp>
      <p:pic>
        <p:nvPicPr>
          <p:cNvPr id="2" name="Picture 1" descr="Screen Shot 2015-04-15 at 19.45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76" y="2062913"/>
            <a:ext cx="4991618" cy="12736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534" y="3409264"/>
            <a:ext cx="6155994" cy="344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8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Breast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7668"/>
          <a:stretch/>
        </p:blipFill>
        <p:spPr>
          <a:xfrm>
            <a:off x="1393977" y="1344707"/>
            <a:ext cx="5757219" cy="51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77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25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Pancreatic Cancer and KRAS mutations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2007"/>
          <a:stretch/>
        </p:blipFill>
        <p:spPr>
          <a:xfrm>
            <a:off x="2600302" y="3856135"/>
            <a:ext cx="5259200" cy="30018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3764" y="3878362"/>
            <a:ext cx="1981399" cy="923330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KRAS mutation is sufficient to initiate </a:t>
            </a:r>
            <a:r>
              <a:rPr lang="en-US" dirty="0" err="1"/>
              <a:t>n</a:t>
            </a:r>
            <a:r>
              <a:rPr lang="en-US" dirty="0" err="1" smtClean="0"/>
              <a:t>eoplasia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3"/>
          </p:cNvCxnSpPr>
          <p:nvPr/>
        </p:nvCxnSpPr>
        <p:spPr>
          <a:xfrm>
            <a:off x="2315163" y="4340027"/>
            <a:ext cx="1404430" cy="5829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58800" y="1075167"/>
            <a:ext cx="8128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In most cases (&gt;90%), PDAC is initiated by oncogenic mutant KRAS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Lack of targeted therapies for KRAS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Through multiple effectors (PI3K/</a:t>
            </a:r>
            <a:r>
              <a:rPr lang="en-US" dirty="0" err="1"/>
              <a:t>mTOR</a:t>
            </a:r>
            <a:r>
              <a:rPr lang="en-US" dirty="0"/>
              <a:t> and MEK/ERK), KRAS regulates cell proliferation, and survival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KRAS is widely assumed to be </a:t>
            </a:r>
            <a:r>
              <a:rPr lang="en-US" dirty="0" err="1"/>
              <a:t>undruggable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Aim: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Understand oncogenic KRAS signaling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Identify </a:t>
            </a:r>
            <a:r>
              <a:rPr lang="en-US" dirty="0" err="1"/>
              <a:t>druggable</a:t>
            </a:r>
            <a:r>
              <a:rPr lang="en-US" dirty="0"/>
              <a:t> downstream effectors of oncogenic KRAS</a:t>
            </a:r>
          </a:p>
        </p:txBody>
      </p:sp>
    </p:spTree>
    <p:extLst>
      <p:ext uri="{BB962C8B-B14F-4D97-AF65-F5344CB8AC3E}">
        <p14:creationId xmlns:p14="http://schemas.microsoft.com/office/powerpoint/2010/main" val="181851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volcano-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929" y="761098"/>
            <a:ext cx="3406071" cy="34060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 descr="stacks_image_14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759"/>
            <a:ext cx="5256753" cy="12033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3173" y="1308384"/>
            <a:ext cx="4333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Mouse model of KRAS activation </a:t>
            </a:r>
            <a:r>
              <a:rPr lang="en-US" dirty="0"/>
              <a:t>oncogenic </a:t>
            </a:r>
            <a:r>
              <a:rPr lang="en-US" dirty="0" err="1"/>
              <a:t>Kras</a:t>
            </a:r>
            <a:r>
              <a:rPr lang="en-US" dirty="0"/>
              <a:t> is capable of initiating </a:t>
            </a:r>
            <a:r>
              <a:rPr lang="en-US" dirty="0" smtClean="0"/>
              <a:t>PDAC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4623526" y="2354282"/>
            <a:ext cx="646179" cy="2896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132" y="3231227"/>
            <a:ext cx="685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Human PDAC datasets: 4 independent studies</a:t>
            </a:r>
            <a:endParaRPr lang="en-US" dirty="0"/>
          </a:p>
        </p:txBody>
      </p:sp>
      <p:pic>
        <p:nvPicPr>
          <p:cNvPr id="11" name="Picture 10" descr="Screen Shot 2014-07-27 at 19.50.3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9397"/>
            <a:ext cx="6818310" cy="16246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098" y="5189030"/>
            <a:ext cx="2281690" cy="16466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54389" y="5504227"/>
            <a:ext cx="3279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TF-targets network derived using </a:t>
            </a:r>
          </a:p>
          <a:p>
            <a:r>
              <a:rPr lang="en-US" dirty="0" smtClean="0"/>
              <a:t>Expression data from </a:t>
            </a:r>
            <a:r>
              <a:rPr lang="en-US" b="1" dirty="0" smtClean="0"/>
              <a:t>114 PDAC</a:t>
            </a:r>
          </a:p>
          <a:p>
            <a:r>
              <a:rPr lang="en-US" dirty="0" smtClean="0"/>
              <a:t>Human samples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20461" y="2643978"/>
            <a:ext cx="355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~11k orthologous genes in human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70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Network_Pancreas_Complete_166TFs_colo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53259"/>
            <a:ext cx="8551734" cy="58362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48409" y="1394245"/>
            <a:ext cx="1060526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GSEA (</a:t>
            </a:r>
            <a:r>
              <a:rPr lang="en-US" sz="1200" dirty="0" err="1" smtClean="0"/>
              <a:t>pvalue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52757" y="3320176"/>
            <a:ext cx="1505887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Jaccard</a:t>
            </a:r>
            <a:r>
              <a:rPr lang="en-US" sz="1200" dirty="0" smtClean="0"/>
              <a:t> coefficient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535739" y="1603736"/>
            <a:ext cx="1093929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Regulon</a:t>
            </a:r>
            <a:r>
              <a:rPr lang="en-US" sz="1200" dirty="0" smtClean="0"/>
              <a:t> size</a:t>
            </a:r>
            <a:endParaRPr lang="en-US" sz="1200" dirty="0"/>
          </a:p>
        </p:txBody>
      </p:sp>
      <p:pic>
        <p:nvPicPr>
          <p:cNvPr id="16" name="Picture 15" descr="Screen Shot 2014-07-27 at 20.22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813375"/>
            <a:ext cx="1988371" cy="199759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24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35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networks</a:t>
            </a:r>
            <a:br>
              <a:rPr lang="en-US" dirty="0" smtClean="0"/>
            </a:br>
            <a:r>
              <a:rPr lang="en-US" sz="3300" dirty="0" smtClean="0"/>
              <a:t>( = different types of maps functional interactions)</a:t>
            </a:r>
            <a:endParaRPr lang="en-US" sz="3300" dirty="0"/>
          </a:p>
        </p:txBody>
      </p:sp>
      <p:sp>
        <p:nvSpPr>
          <p:cNvPr id="3" name="TextBox 2"/>
          <p:cNvSpPr txBox="1"/>
          <p:nvPr/>
        </p:nvSpPr>
        <p:spPr>
          <a:xfrm>
            <a:off x="614624" y="1962816"/>
            <a:ext cx="315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Cell signaling pathways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8794" y="1962816"/>
            <a:ext cx="2452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Transcriptional regulatory networks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33997" y="1962816"/>
            <a:ext cx="2452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Protein-Protein interaction networks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416" y="3086401"/>
            <a:ext cx="2346821" cy="17346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37" y="2809279"/>
            <a:ext cx="3420458" cy="2011746"/>
          </a:xfrm>
          <a:prstGeom prst="rect">
            <a:avLst/>
          </a:prstGeom>
        </p:spPr>
      </p:pic>
      <p:pic>
        <p:nvPicPr>
          <p:cNvPr id="4" name="Picture 3" descr="Screen Shot 2015-04-14 at 11.52.3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50127"/>
            <a:ext cx="2620416" cy="24480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63372" y="2491626"/>
            <a:ext cx="482321" cy="466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870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52757" y="3320176"/>
            <a:ext cx="1505887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Jaccard</a:t>
            </a:r>
            <a:r>
              <a:rPr lang="en-US" sz="1200" dirty="0" smtClean="0"/>
              <a:t> coefficient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535739" y="1603736"/>
            <a:ext cx="1093929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Regulon</a:t>
            </a:r>
            <a:r>
              <a:rPr lang="en-US" sz="1200" dirty="0" smtClean="0"/>
              <a:t> size</a:t>
            </a:r>
            <a:endParaRPr lang="en-US" sz="1200" dirty="0"/>
          </a:p>
        </p:txBody>
      </p:sp>
      <p:pic>
        <p:nvPicPr>
          <p:cNvPr id="16" name="Picture 15" descr="Screen Shot 2014-07-27 at 20.22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225"/>
            <a:ext cx="5777950" cy="580474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07704" y="1864145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5004" y="2629532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82304" y="4725032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82304" y="3957619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44204" y="6243619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95004" y="3144819"/>
            <a:ext cx="810854" cy="254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Downstr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84762" y="3703619"/>
            <a:ext cx="810854" cy="254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Downstr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82304" y="4471032"/>
            <a:ext cx="810854" cy="254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Downstr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84762" y="4979032"/>
            <a:ext cx="810854" cy="254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Downstr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7500" y="2400300"/>
            <a:ext cx="927100" cy="21653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>
            <a:glow rad="101600">
              <a:srgbClr val="FFFF00">
                <a:alpha val="75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37876" y="2480291"/>
            <a:ext cx="2648923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Activation of oncogenic RAS involves the activation of the transcription factor NF-</a:t>
            </a:r>
            <a:r>
              <a:rPr lang="en-US" dirty="0" err="1"/>
              <a:t>kB</a:t>
            </a:r>
            <a:r>
              <a:rPr lang="en-US" dirty="0"/>
              <a:t>, </a:t>
            </a:r>
            <a:r>
              <a:rPr lang="en-US" dirty="0" err="1"/>
              <a:t>mis</a:t>
            </a:r>
            <a:r>
              <a:rPr lang="en-US" dirty="0"/>
              <a:t>-regulation of pro- </a:t>
            </a:r>
            <a:r>
              <a:rPr lang="en-US" dirty="0" err="1"/>
              <a:t>liferation</a:t>
            </a:r>
            <a:r>
              <a:rPr lang="en-US" dirty="0"/>
              <a:t>/apoptosis, promotion of angiogenesis, and stimulation of invasion/metastasis.</a:t>
            </a:r>
          </a:p>
        </p:txBody>
      </p:sp>
    </p:spTree>
    <p:extLst>
      <p:ext uri="{BB962C8B-B14F-4D97-AF65-F5344CB8AC3E}">
        <p14:creationId xmlns:p14="http://schemas.microsoft.com/office/powerpoint/2010/main" val="335616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odules_string_coexp_merged_FORLYX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9" r="34339" b="17073"/>
          <a:stretch/>
        </p:blipFill>
        <p:spPr>
          <a:xfrm>
            <a:off x="4459019" y="1021746"/>
            <a:ext cx="4684981" cy="5365320"/>
          </a:xfrm>
          <a:prstGeom prst="rect">
            <a:avLst/>
          </a:prstGeom>
        </p:spPr>
      </p:pic>
      <p:pic>
        <p:nvPicPr>
          <p:cNvPr id="2" name="Picture 1" descr="Screen Shot 2014-07-27 at 23.54.0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9"/>
          <a:stretch/>
        </p:blipFill>
        <p:spPr>
          <a:xfrm>
            <a:off x="0" y="3090839"/>
            <a:ext cx="5431692" cy="201907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Overview of results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7514" y="3436831"/>
            <a:ext cx="149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TEAD3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97514" y="4690506"/>
            <a:ext cx="108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RELA/p65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99781" y="1089786"/>
            <a:ext cx="199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BioNet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6333" y="1693333"/>
            <a:ext cx="3880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Experiments ongoing: </a:t>
            </a:r>
            <a:r>
              <a:rPr lang="en-US" dirty="0" smtClean="0"/>
              <a:t>IHC with </a:t>
            </a:r>
            <a:r>
              <a:rPr lang="en-US" dirty="0" err="1" smtClean="0"/>
              <a:t>phospho</a:t>
            </a:r>
            <a:r>
              <a:rPr lang="en-US" dirty="0" smtClean="0"/>
              <a:t>-specific Abs, </a:t>
            </a:r>
            <a:r>
              <a:rPr lang="en-US" dirty="0" err="1" smtClean="0"/>
              <a:t>phospho</a:t>
            </a:r>
            <a:r>
              <a:rPr lang="en-US" dirty="0" smtClean="0"/>
              <a:t> westerns, </a:t>
            </a:r>
            <a:r>
              <a:rPr lang="en-US" dirty="0" err="1" smtClean="0"/>
              <a:t>ChI-seq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 err="1" smtClean="0"/>
              <a:t>Shivan</a:t>
            </a:r>
            <a:r>
              <a:rPr lang="en-US" b="1" dirty="0" smtClean="0"/>
              <a:t> </a:t>
            </a:r>
            <a:r>
              <a:rPr lang="en-US" b="1" dirty="0" err="1" smtClean="0"/>
              <a:t>Sivakumar</a:t>
            </a:r>
            <a:endParaRPr lang="en-US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2970910" y="3148179"/>
            <a:ext cx="1870192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NF-</a:t>
            </a:r>
            <a:r>
              <a:rPr lang="en-US" dirty="0" err="1" smtClean="0"/>
              <a:t>kB</a:t>
            </a:r>
            <a:r>
              <a:rPr lang="en-US" dirty="0" smtClean="0"/>
              <a:t>, PDAC </a:t>
            </a:r>
            <a:endParaRPr lang="en-US" dirty="0"/>
          </a:p>
          <a:p>
            <a:r>
              <a:rPr lang="en-US" dirty="0" smtClean="0"/>
              <a:t>2012</a:t>
            </a:r>
            <a:endParaRPr lang="en-US" dirty="0"/>
          </a:p>
        </p:txBody>
      </p:sp>
      <p:pic>
        <p:nvPicPr>
          <p:cNvPr id="14" name="Picture 13" descr="Screen Shot 2014-07-27 at 20.13.1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94" y="4755557"/>
            <a:ext cx="4064000" cy="21024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13047" y="4690506"/>
            <a:ext cx="1870192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RELA/p65. </a:t>
            </a:r>
            <a:endParaRPr lang="en-US" dirty="0"/>
          </a:p>
          <a:p>
            <a:r>
              <a:rPr lang="en-US" dirty="0" smtClean="0"/>
              <a:t>Lung, 2010</a:t>
            </a:r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09600" y="311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321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Overview of results</a:t>
            </a:r>
          </a:p>
        </p:txBody>
      </p:sp>
      <p:pic>
        <p:nvPicPr>
          <p:cNvPr id="8" name="Picture 7" descr="modules_string_coexp_merged_FORLYX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9" r="34339" b="17073"/>
          <a:stretch/>
        </p:blipFill>
        <p:spPr>
          <a:xfrm>
            <a:off x="4459019" y="1021746"/>
            <a:ext cx="4684981" cy="53653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97514" y="3436831"/>
            <a:ext cx="149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TEAD3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97514" y="4690506"/>
            <a:ext cx="108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RELA/p65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99781" y="1089786"/>
            <a:ext cx="199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BioNet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6333" y="1693333"/>
            <a:ext cx="3880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Experiments ongoing: </a:t>
            </a:r>
            <a:r>
              <a:rPr lang="en-US" dirty="0" smtClean="0"/>
              <a:t>IHC with </a:t>
            </a:r>
            <a:r>
              <a:rPr lang="en-US" dirty="0" err="1" smtClean="0"/>
              <a:t>phospho</a:t>
            </a:r>
            <a:r>
              <a:rPr lang="en-US" dirty="0" smtClean="0"/>
              <a:t>-specific Abs, </a:t>
            </a:r>
            <a:r>
              <a:rPr lang="en-US" dirty="0" err="1" smtClean="0"/>
              <a:t>phospho</a:t>
            </a:r>
            <a:r>
              <a:rPr lang="en-US" dirty="0" smtClean="0"/>
              <a:t> westerns, </a:t>
            </a:r>
            <a:r>
              <a:rPr lang="en-US" dirty="0" err="1" smtClean="0"/>
              <a:t>ChI-seq</a:t>
            </a:r>
            <a:r>
              <a:rPr lang="en-US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b="1" dirty="0" err="1" smtClean="0"/>
              <a:t>Shivan</a:t>
            </a:r>
            <a:r>
              <a:rPr lang="en-US" b="1" dirty="0" smtClean="0"/>
              <a:t> </a:t>
            </a:r>
            <a:r>
              <a:rPr lang="en-US" b="1" dirty="0" err="1" smtClean="0"/>
              <a:t>Sivakumar</a:t>
            </a:r>
            <a:endParaRPr lang="en-US" b="1" dirty="0" smtClean="0"/>
          </a:p>
        </p:txBody>
      </p:sp>
      <p:pic>
        <p:nvPicPr>
          <p:cNvPr id="2" name="Picture 1" descr="Screen Shot 2014-07-27 at 20.14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57" y="3586807"/>
            <a:ext cx="5701911" cy="23444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98423" y="3478699"/>
            <a:ext cx="2313261" cy="646331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TEAD – KRAS – PDAC!</a:t>
            </a:r>
          </a:p>
          <a:p>
            <a:r>
              <a:rPr lang="en-US" dirty="0" smtClean="0"/>
              <a:t>July 2014!!</a:t>
            </a:r>
          </a:p>
        </p:txBody>
      </p:sp>
      <p:pic>
        <p:nvPicPr>
          <p:cNvPr id="4" name="Picture 3" descr="Screen Shot 2014-07-27 at 20.17.3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672" y="3499061"/>
            <a:ext cx="2324100" cy="419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3499061"/>
            <a:ext cx="6717018" cy="2604960"/>
          </a:xfrm>
          <a:prstGeom prst="rect">
            <a:avLst/>
          </a:prstGeom>
          <a:noFill/>
          <a:ln w="57150" cmpd="sng">
            <a:solidFill>
              <a:srgbClr val="FF0000"/>
            </a:solidFill>
            <a:prstDash val="solid"/>
          </a:ln>
          <a:effectLst>
            <a:glow rad="101600">
              <a:srgbClr val="FFFF00">
                <a:alpha val="75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3097132"/>
            <a:ext cx="3901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HIPPO PATHWAY</a:t>
            </a:r>
            <a:endParaRPr lang="en-US" sz="1600" i="1" dirty="0"/>
          </a:p>
        </p:txBody>
      </p:sp>
      <p:sp>
        <p:nvSpPr>
          <p:cNvPr id="14" name="Rectangle 13"/>
          <p:cNvSpPr/>
          <p:nvPr/>
        </p:nvSpPr>
        <p:spPr>
          <a:xfrm>
            <a:off x="0" y="-14941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57200" y="-1361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122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25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Lung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ancer susceptibility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46909" y="1307619"/>
            <a:ext cx="8229600" cy="5211714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Cigarette </a:t>
            </a:r>
            <a:r>
              <a:rPr lang="en-US" dirty="0"/>
              <a:t>smoking is a causative factor </a:t>
            </a:r>
            <a:r>
              <a:rPr lang="en-US" dirty="0" smtClean="0"/>
              <a:t>lung cancer </a:t>
            </a:r>
          </a:p>
          <a:p>
            <a:r>
              <a:rPr lang="en-US" dirty="0"/>
              <a:t>O</a:t>
            </a:r>
            <a:r>
              <a:rPr lang="en-US" dirty="0" smtClean="0"/>
              <a:t>nly ~15% of </a:t>
            </a:r>
            <a:r>
              <a:rPr lang="en-US" dirty="0"/>
              <a:t>smokers </a:t>
            </a:r>
            <a:r>
              <a:rPr lang="en-US" dirty="0" smtClean="0"/>
              <a:t>develop cancer</a:t>
            </a:r>
          </a:p>
          <a:p>
            <a:r>
              <a:rPr lang="en-US" dirty="0" smtClean="0"/>
              <a:t>Only 25% of smokers develop </a:t>
            </a:r>
            <a:r>
              <a:rPr lang="en-US" dirty="0"/>
              <a:t>chronic obstructive pulmonary disease (COPD)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Which smokers are at highest risk?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2" name="Picture 11" descr="Jean MacHD:Users:jam43:Desktop:Screen Shot 2015-03-09 at 10.59.0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30" y="4368336"/>
            <a:ext cx="5841035" cy="2247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03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25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Lung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ancer susceptibility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Jean MacHD:Users:jam43:Desktop:Screen Shot 2015-03-12 at 11.36.58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31" y="1577989"/>
            <a:ext cx="7219719" cy="4618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423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2" b="58449"/>
          <a:stretch/>
        </p:blipFill>
        <p:spPr>
          <a:xfrm>
            <a:off x="457200" y="1370349"/>
            <a:ext cx="8229600" cy="2139078"/>
          </a:xfrm>
        </p:spPr>
      </p:pic>
      <p:sp>
        <p:nvSpPr>
          <p:cNvPr id="4" name="TextBox 3"/>
          <p:cNvSpPr txBox="1"/>
          <p:nvPr/>
        </p:nvSpPr>
        <p:spPr>
          <a:xfrm>
            <a:off x="651651" y="3995677"/>
            <a:ext cx="2406096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123 risk SNPs</a:t>
            </a:r>
          </a:p>
          <a:p>
            <a:r>
              <a:rPr lang="en-US" dirty="0" smtClean="0"/>
              <a:t>(TRICL consortium)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00FF"/>
                </a:solidFill>
              </a:rPr>
              <a:t>15q25.1 (</a:t>
            </a:r>
            <a:r>
              <a:rPr lang="en-US" dirty="0"/>
              <a:t>nicotinic acetylcholine </a:t>
            </a:r>
            <a:r>
              <a:rPr lang="en-US" dirty="0" smtClean="0"/>
              <a:t>receptors)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6p21.33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5p15.33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3q28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56629" y="3969170"/>
            <a:ext cx="2406096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Gene expression profiling from large airway epithelium </a:t>
            </a:r>
            <a:r>
              <a:rPr lang="en-US" smtClean="0"/>
              <a:t>from 163 </a:t>
            </a:r>
            <a:r>
              <a:rPr lang="en-US" dirty="0" smtClean="0"/>
              <a:t>individuals</a:t>
            </a:r>
          </a:p>
          <a:p>
            <a:endParaRPr lang="en-US" dirty="0">
              <a:solidFill>
                <a:srgbClr val="292934"/>
              </a:solidFill>
            </a:endParaRPr>
          </a:p>
          <a:p>
            <a:r>
              <a:rPr lang="en-US" dirty="0" smtClean="0">
                <a:solidFill>
                  <a:srgbClr val="292934"/>
                </a:solidFill>
              </a:rPr>
              <a:t>(</a:t>
            </a:r>
            <a:r>
              <a:rPr lang="en-US" dirty="0" err="1" smtClean="0">
                <a:solidFill>
                  <a:srgbClr val="292934"/>
                </a:solidFill>
              </a:rPr>
              <a:t>Spira</a:t>
            </a:r>
            <a:r>
              <a:rPr lang="en-US" dirty="0" smtClean="0">
                <a:solidFill>
                  <a:srgbClr val="292934"/>
                </a:solidFill>
              </a:rPr>
              <a:t> et al., 2007)</a:t>
            </a:r>
            <a:endParaRPr lang="en-US" dirty="0">
              <a:solidFill>
                <a:srgbClr val="292934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02778" y="4026983"/>
            <a:ext cx="240609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eQTLs</a:t>
            </a:r>
            <a:r>
              <a:rPr lang="en-US" dirty="0" smtClean="0"/>
              <a:t> obtained from 1,111 cases genotyped and profiled (Lung parenchyma samples from non-neoplastic tissue)</a:t>
            </a:r>
            <a:endParaRPr lang="en-US" dirty="0">
              <a:solidFill>
                <a:srgbClr val="292934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-14941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-1361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Lung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20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0" y="-14941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457200" y="-1361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Lung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2" name="Picture 31" descr="Screen Shot 2014-10-28 at 16.50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5251"/>
            <a:ext cx="9144000" cy="5881955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3339036" y="3553747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761411" y="4162752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5755" y="2407675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164383" y="4358949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113444" y="2211477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298089" y="1557683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815502" y="1811948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403249" y="1671835"/>
            <a:ext cx="499427" cy="392395"/>
          </a:xfrm>
          <a:prstGeom prst="ellipse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169093" y="2906097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471903" y="4162751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704766" y="2603872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682228" y="2423528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39671" y="5354206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996572" y="2941767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575770" y="2323646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43469" y="3288383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541099" y="4614798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082067" y="3749944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199910" y="4162752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3987247" y="6146734"/>
            <a:ext cx="1655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Respond to inflammation</a:t>
            </a:r>
            <a:endParaRPr lang="en-US" sz="1400" dirty="0"/>
          </a:p>
        </p:txBody>
      </p:sp>
      <p:sp>
        <p:nvSpPr>
          <p:cNvPr id="53" name="Left Brace 52"/>
          <p:cNvSpPr/>
          <p:nvPr/>
        </p:nvSpPr>
        <p:spPr>
          <a:xfrm rot="19018838">
            <a:off x="472384" y="2443610"/>
            <a:ext cx="1185996" cy="3355987"/>
          </a:xfrm>
          <a:prstGeom prst="leftBrace">
            <a:avLst>
              <a:gd name="adj1" fmla="val 43512"/>
              <a:gd name="adj2" fmla="val 458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284024" y="5161825"/>
            <a:ext cx="23757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Development </a:t>
            </a:r>
            <a:r>
              <a:rPr lang="en-US" sz="1400" dirty="0"/>
              <a:t>&amp; Differentiation (HOXA2, HOXA5, PAX7, HAND1, LMX1B, NEUROD1, </a:t>
            </a:r>
            <a:r>
              <a:rPr lang="en-US" sz="1400" dirty="0" smtClean="0"/>
              <a:t>KLF7)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 smtClean="0"/>
              <a:t>TGFb</a:t>
            </a:r>
            <a:r>
              <a:rPr lang="en-US" sz="1400" dirty="0" smtClean="0"/>
              <a:t> pathway (THBS3)</a:t>
            </a:r>
            <a:endParaRPr lang="en-US" sz="1400" dirty="0"/>
          </a:p>
        </p:txBody>
      </p:sp>
      <p:sp>
        <p:nvSpPr>
          <p:cNvPr id="55" name="Left Brace 54"/>
          <p:cNvSpPr/>
          <p:nvPr/>
        </p:nvSpPr>
        <p:spPr>
          <a:xfrm rot="19018838">
            <a:off x="4817669" y="4600376"/>
            <a:ext cx="907797" cy="2748792"/>
          </a:xfrm>
          <a:prstGeom prst="leftBrace">
            <a:avLst>
              <a:gd name="adj1" fmla="val 43512"/>
              <a:gd name="adj2" fmla="val 458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014612" y="887005"/>
            <a:ext cx="2117866" cy="218521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Physical interactions</a:t>
            </a:r>
          </a:p>
          <a:p>
            <a:r>
              <a:rPr lang="en-US" sz="1600" dirty="0" smtClean="0"/>
              <a:t>Co-expression </a:t>
            </a:r>
          </a:p>
          <a:p>
            <a:r>
              <a:rPr lang="en-US" sz="1600" dirty="0" smtClean="0"/>
              <a:t>(This study)</a:t>
            </a:r>
          </a:p>
          <a:p>
            <a:endParaRPr lang="en-US" sz="800" dirty="0"/>
          </a:p>
          <a:p>
            <a:r>
              <a:rPr lang="en-US" sz="1600" dirty="0" smtClean="0"/>
              <a:t>Transcription factors</a:t>
            </a:r>
          </a:p>
          <a:p>
            <a:endParaRPr lang="en-US" sz="800" dirty="0" smtClean="0"/>
          </a:p>
          <a:p>
            <a:r>
              <a:rPr lang="en-US" sz="1600" dirty="0" smtClean="0"/>
              <a:t>Target genes (also </a:t>
            </a:r>
            <a:r>
              <a:rPr lang="en-US" sz="1600" dirty="0" err="1" smtClean="0"/>
              <a:t>eQTLs</a:t>
            </a:r>
            <a:r>
              <a:rPr lang="en-US" sz="1600" dirty="0" smtClean="0"/>
              <a:t>)</a:t>
            </a:r>
          </a:p>
          <a:p>
            <a:endParaRPr lang="en-US" sz="800" dirty="0" smtClean="0"/>
          </a:p>
          <a:p>
            <a:r>
              <a:rPr lang="en-US" sz="1600" dirty="0" smtClean="0"/>
              <a:t>Literature</a:t>
            </a:r>
            <a:endParaRPr lang="en-US" sz="1600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6717018" y="1357564"/>
            <a:ext cx="297594" cy="0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700309" y="1121638"/>
            <a:ext cx="297594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6717018" y="1789521"/>
            <a:ext cx="264176" cy="254265"/>
          </a:xfrm>
          <a:prstGeom prst="ellipse">
            <a:avLst/>
          </a:prstGeom>
          <a:solidFill>
            <a:srgbClr val="292934"/>
          </a:solidFill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6733727" y="2169263"/>
            <a:ext cx="264176" cy="2542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607936" y="885252"/>
            <a:ext cx="2431634" cy="213756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981194" y="3022812"/>
            <a:ext cx="20583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The molecular mechanisms by which inflammation promotes cancer development are still being uncovered </a:t>
            </a:r>
          </a:p>
        </p:txBody>
      </p:sp>
      <p:sp>
        <p:nvSpPr>
          <p:cNvPr id="63" name="Oval 62"/>
          <p:cNvSpPr/>
          <p:nvPr/>
        </p:nvSpPr>
        <p:spPr>
          <a:xfrm>
            <a:off x="6753435" y="2738739"/>
            <a:ext cx="264176" cy="2542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0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</a:pPr>
            <a:r>
              <a:rPr lang="en-US" sz="3000" dirty="0" smtClean="0">
                <a:cs typeface="Calibri"/>
              </a:rPr>
              <a:t>Network-based analysis provide a way of </a:t>
            </a:r>
            <a:r>
              <a:rPr lang="en-US" sz="2800" dirty="0" smtClean="0"/>
              <a:t>understanding </a:t>
            </a:r>
            <a:r>
              <a:rPr lang="en-US" sz="2800" dirty="0"/>
              <a:t>the molecular pathways and mechanisms triggered by </a:t>
            </a:r>
            <a:r>
              <a:rPr lang="en-US" sz="2800" dirty="0" smtClean="0"/>
              <a:t>a cellular response (FGFR2, oncogenic RAS)</a:t>
            </a:r>
            <a:endParaRPr lang="en-US" sz="2600" dirty="0" smtClean="0">
              <a:cs typeface="Calibri"/>
            </a:endParaRPr>
          </a:p>
          <a:p>
            <a:pPr>
              <a:buFont typeface="Arial" charset="0"/>
              <a:buChar char="•"/>
            </a:pPr>
            <a:r>
              <a:rPr lang="en-US" sz="3000" dirty="0" smtClean="0">
                <a:cs typeface="Calibri"/>
              </a:rPr>
              <a:t>New way </a:t>
            </a:r>
            <a:r>
              <a:rPr lang="en-US" sz="3000" dirty="0">
                <a:cs typeface="Calibri"/>
              </a:rPr>
              <a:t>of mapping </a:t>
            </a:r>
            <a:r>
              <a:rPr lang="en-US" sz="3000" dirty="0" smtClean="0">
                <a:cs typeface="Calibri"/>
              </a:rPr>
              <a:t>lung cancer GWAS </a:t>
            </a:r>
            <a:r>
              <a:rPr lang="en-US" sz="3000" dirty="0">
                <a:cs typeface="Calibri"/>
              </a:rPr>
              <a:t>hits onto a regulatory </a:t>
            </a:r>
            <a:r>
              <a:rPr lang="en-US" sz="3000" dirty="0" smtClean="0">
                <a:cs typeface="Calibri"/>
              </a:rPr>
              <a:t>network – may provide a way of </a:t>
            </a:r>
            <a:r>
              <a:rPr lang="en-US" sz="3000" dirty="0">
                <a:cs typeface="Calibri"/>
              </a:rPr>
              <a:t>identifying new </a:t>
            </a:r>
            <a:r>
              <a:rPr lang="ja-JP" altLang="en-US" sz="3000" dirty="0">
                <a:cs typeface="Calibri"/>
              </a:rPr>
              <a:t>‘</a:t>
            </a:r>
            <a:r>
              <a:rPr lang="en-US" altLang="ja-JP" sz="3000" dirty="0">
                <a:cs typeface="Calibri"/>
              </a:rPr>
              <a:t>risk </a:t>
            </a:r>
            <a:r>
              <a:rPr lang="en-US" altLang="ja-JP" sz="3000" dirty="0" smtClean="0">
                <a:cs typeface="Calibri"/>
              </a:rPr>
              <a:t>TFs’</a:t>
            </a:r>
          </a:p>
          <a:p>
            <a:pPr>
              <a:buFont typeface="Arial" charset="0"/>
              <a:buChar char="•"/>
            </a:pPr>
            <a:r>
              <a:rPr lang="en-US" sz="3000" dirty="0" smtClean="0">
                <a:cs typeface="Calibri"/>
              </a:rPr>
              <a:t>Can we identify the biological mechanisms/pathways that confer risk?</a:t>
            </a:r>
          </a:p>
          <a:p>
            <a:pPr lvl="2"/>
            <a:r>
              <a:rPr lang="en-US" dirty="0" smtClean="0"/>
              <a:t>Can we provide a means to identify genetically susceptible individuals who may be ‘more’ at risk of the adverse effects of smoking? </a:t>
            </a:r>
          </a:p>
          <a:p>
            <a:pPr lvl="2"/>
            <a:r>
              <a:rPr lang="en-US" dirty="0" smtClean="0"/>
              <a:t>Any genetic influence on the inflammatory?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275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page where the material can be found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53330"/>
            <a:ext cx="8229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000" dirty="0" smtClean="0"/>
              <a:t>Slides: </a:t>
            </a:r>
          </a:p>
          <a:p>
            <a:r>
              <a:rPr lang="en-US" sz="3000" dirty="0" smtClean="0">
                <a:hlinkClick r:id="rId3"/>
              </a:rPr>
              <a:t>http://inesdesantiago.github.com</a:t>
            </a:r>
            <a:endParaRPr lang="en-US" sz="3000" dirty="0" smtClean="0"/>
          </a:p>
          <a:p>
            <a:endParaRPr lang="en-US" sz="3000" dirty="0" smtClean="0"/>
          </a:p>
          <a:p>
            <a:pPr marL="342900" indent="-342900">
              <a:buFont typeface="Arial"/>
              <a:buChar char="•"/>
            </a:pPr>
            <a:r>
              <a:rPr lang="en-US" sz="3000" dirty="0" smtClean="0"/>
              <a:t>R code (RTN and </a:t>
            </a:r>
            <a:r>
              <a:rPr lang="en-US" sz="3000" dirty="0" err="1" smtClean="0"/>
              <a:t>RedeR</a:t>
            </a:r>
            <a:r>
              <a:rPr lang="en-US" sz="3000" dirty="0" smtClean="0"/>
              <a:t> examples)</a:t>
            </a:r>
          </a:p>
          <a:p>
            <a:r>
              <a:rPr lang="en-US" sz="3000" dirty="0" smtClean="0">
                <a:hlinkClick r:id="rId3"/>
              </a:rPr>
              <a:t>http</a:t>
            </a:r>
            <a:r>
              <a:rPr lang="en-US" sz="3000" dirty="0">
                <a:hlinkClick r:id="rId3"/>
              </a:rPr>
              <a:t>://</a:t>
            </a:r>
            <a:r>
              <a:rPr lang="en-US" sz="3000" dirty="0" smtClean="0">
                <a:hlinkClick r:id="rId3"/>
              </a:rPr>
              <a:t>inesdesantiago.github.com</a:t>
            </a:r>
            <a:endParaRPr lang="en-US" sz="3000" dirty="0" smtClean="0"/>
          </a:p>
          <a:p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4361847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041" y="6016723"/>
            <a:ext cx="3304454" cy="728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2881"/>
            <a:ext cx="2816440" cy="20051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78" y="2160289"/>
            <a:ext cx="4018794" cy="26925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3278" y="1751075"/>
            <a:ext cx="591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Florian Markowetz</a:t>
            </a:r>
            <a:endParaRPr lang="en-US" dirty="0"/>
          </a:p>
        </p:txBody>
      </p:sp>
      <p:pic>
        <p:nvPicPr>
          <p:cNvPr id="9" name="Picture 8" descr="2015-03-25 05.44.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506" y="2310789"/>
            <a:ext cx="3590123" cy="26925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15506" y="1650806"/>
            <a:ext cx="5911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Bruce Ponder</a:t>
            </a:r>
          </a:p>
          <a:p>
            <a:r>
              <a:rPr lang="en-US" dirty="0" smtClean="0"/>
              <a:t>Kerstin Meyer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029" y="1868182"/>
            <a:ext cx="965200" cy="1155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82895" y="1221825"/>
            <a:ext cx="18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Mauro Castro (RTN package)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6000" y="1968374"/>
            <a:ext cx="1016000" cy="1358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13370" y="1500566"/>
            <a:ext cx="2302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Shivan</a:t>
            </a:r>
            <a:r>
              <a:rPr lang="en-US" dirty="0"/>
              <a:t> </a:t>
            </a:r>
            <a:r>
              <a:rPr lang="en-US" dirty="0" err="1" smtClean="0"/>
              <a:t>Sivakumar</a:t>
            </a:r>
            <a:r>
              <a:rPr lang="en-US" dirty="0" smtClean="0"/>
              <a:t> (Pancreatic cancer)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583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-1" y="5663574"/>
            <a:ext cx="9160078" cy="10723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25515" y="5812613"/>
            <a:ext cx="502136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halkduster"/>
                <a:cs typeface="Chalkduster"/>
              </a:rPr>
              <a:t>Integrative solutions: </a:t>
            </a:r>
            <a:endParaRPr lang="en-US" dirty="0"/>
          </a:p>
          <a:p>
            <a:r>
              <a:rPr lang="en-US" dirty="0" smtClean="0"/>
              <a:t>include </a:t>
            </a:r>
            <a:r>
              <a:rPr lang="en-US" dirty="0"/>
              <a:t>also </a:t>
            </a:r>
            <a:r>
              <a:rPr lang="en-US" dirty="0" err="1" smtClean="0"/>
              <a:t>miRTarBases</a:t>
            </a:r>
            <a:r>
              <a:rPr lang="en-US" dirty="0" smtClean="0"/>
              <a:t>, </a:t>
            </a:r>
            <a:r>
              <a:rPr lang="en-US" dirty="0" err="1" smtClean="0"/>
              <a:t>drugBank</a:t>
            </a:r>
            <a:r>
              <a:rPr lang="en-US" dirty="0" smtClean="0"/>
              <a:t>, </a:t>
            </a:r>
            <a:r>
              <a:rPr lang="en-US" dirty="0" err="1" smtClean="0"/>
              <a:t>PhosphoSite</a:t>
            </a:r>
            <a:r>
              <a:rPr lang="en-US" dirty="0" smtClean="0"/>
              <a:t> Kinase-substrate, </a:t>
            </a:r>
            <a:r>
              <a:rPr lang="en-US" dirty="0" err="1" smtClean="0"/>
              <a:t>Transfac</a:t>
            </a:r>
            <a:r>
              <a:rPr lang="en-US" dirty="0" smtClean="0"/>
              <a:t>, GEO datasets, </a:t>
            </a:r>
            <a:r>
              <a:rPr lang="en-US" dirty="0" err="1" smtClean="0"/>
              <a:t>etc</a:t>
            </a:r>
            <a:r>
              <a:rPr lang="en-US" dirty="0" smtClean="0"/>
              <a:t>)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077" y="973081"/>
            <a:ext cx="9127923" cy="5391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466879" y="4173344"/>
            <a:ext cx="7693198" cy="132425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49074" y="2633614"/>
            <a:ext cx="7711003" cy="15397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436237" y="1522251"/>
            <a:ext cx="7723840" cy="111136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Sources of networks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9725" y="1920538"/>
            <a:ext cx="2604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Cell-signaling </a:t>
            </a:r>
          </a:p>
          <a:p>
            <a:pPr algn="ctr"/>
            <a:r>
              <a:rPr lang="en-US" dirty="0" smtClean="0"/>
              <a:t>Networks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9725" y="2963754"/>
            <a:ext cx="2604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Transcriptional </a:t>
            </a:r>
          </a:p>
          <a:p>
            <a:pPr algn="ctr"/>
            <a:r>
              <a:rPr lang="en-US" dirty="0" smtClean="0"/>
              <a:t>regulatory networks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04468" y="4533436"/>
            <a:ext cx="226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Protein-Protein interaction networks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83651" y="1098397"/>
            <a:ext cx="4485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lkduster"/>
                <a:cs typeface="Chalkduster"/>
              </a:rPr>
              <a:t>How to get it</a:t>
            </a:r>
            <a:endParaRPr lang="en-US" dirty="0">
              <a:latin typeface="Chalkduster"/>
              <a:cs typeface="Chalkdust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0040" y="2679229"/>
            <a:ext cx="5037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Epistasis </a:t>
            </a:r>
            <a:r>
              <a:rPr lang="en-US" dirty="0"/>
              <a:t>network from double deletions in </a:t>
            </a:r>
            <a:r>
              <a:rPr lang="en-US" dirty="0" smtClean="0"/>
              <a:t>yeast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Directly from TF ChIP-seq data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From TFBS predictions (motifs)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Network inference from gene expression data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49560" y="4119500"/>
            <a:ext cx="5037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Yeast-2-hybrid (Y2H) screens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Affinity </a:t>
            </a:r>
            <a:r>
              <a:rPr lang="en-US" dirty="0"/>
              <a:t>purification </a:t>
            </a:r>
            <a:r>
              <a:rPr lang="en-US" dirty="0" smtClean="0"/>
              <a:t>mass spectrometry</a:t>
            </a:r>
          </a:p>
          <a:p>
            <a:pPr marL="285750" indent="-285750">
              <a:buFontTx/>
              <a:buChar char="-"/>
            </a:pPr>
            <a:r>
              <a:rPr lang="en-US" dirty="0"/>
              <a:t> protein </a:t>
            </a:r>
            <a:r>
              <a:rPr lang="en-US" dirty="0" smtClean="0"/>
              <a:t>microarrays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Text-mining from the literature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10040" y="1680872"/>
            <a:ext cx="429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by </a:t>
            </a:r>
            <a:r>
              <a:rPr lang="en-US" dirty="0"/>
              <a:t>large scale multiple perturbation </a:t>
            </a:r>
            <a:r>
              <a:rPr lang="en-US" dirty="0" smtClean="0"/>
              <a:t>data (Sachs et al Science 2005)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51664" y="1142922"/>
            <a:ext cx="3015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lkduster"/>
                <a:cs typeface="Chalkduster"/>
              </a:rPr>
              <a:t>Network</a:t>
            </a:r>
            <a:endParaRPr lang="en-US" dirty="0">
              <a:latin typeface="Chalkduster"/>
              <a:cs typeface="Chalkdust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155" y="939656"/>
            <a:ext cx="1389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lkduster"/>
                <a:cs typeface="Chalkduster"/>
              </a:rPr>
              <a:t>Data base</a:t>
            </a:r>
            <a:endParaRPr lang="en-US" dirty="0">
              <a:latin typeface="Chalkduster"/>
              <a:cs typeface="Chalkduster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649559" y="973080"/>
            <a:ext cx="0" cy="45912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436237" y="973080"/>
            <a:ext cx="30642" cy="45912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76855"/>
          <a:stretch/>
        </p:blipFill>
        <p:spPr>
          <a:xfrm>
            <a:off x="-1" y="2427878"/>
            <a:ext cx="1436237" cy="251351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7171984" y="6212667"/>
            <a:ext cx="1514816" cy="432570"/>
            <a:chOff x="7054419" y="6347883"/>
            <a:chExt cx="1514816" cy="432570"/>
          </a:xfrm>
        </p:grpSpPr>
        <p:sp>
          <p:nvSpPr>
            <p:cNvPr id="13" name="Rectangle 12"/>
            <p:cNvSpPr/>
            <p:nvPr/>
          </p:nvSpPr>
          <p:spPr>
            <a:xfrm>
              <a:off x="7499711" y="6374950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iRefIndex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4419" y="6347883"/>
              <a:ext cx="432570" cy="432570"/>
            </a:xfrm>
            <a:prstGeom prst="rect">
              <a:avLst/>
            </a:prstGeom>
          </p:spPr>
        </p:pic>
      </p:grpSp>
      <p:pic>
        <p:nvPicPr>
          <p:cNvPr id="23" name="Picture 22" descr="Screen Shot 2015-04-15 at 10.49.4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259" y="5812613"/>
            <a:ext cx="1450800" cy="387374"/>
          </a:xfrm>
          <a:prstGeom prst="rect">
            <a:avLst/>
          </a:prstGeom>
        </p:spPr>
      </p:pic>
      <p:pic>
        <p:nvPicPr>
          <p:cNvPr id="25" name="Picture 24" descr="Screen Shot 2015-04-15 at 10.54.2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259" y="6231713"/>
            <a:ext cx="1420160" cy="43183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09" y="2820235"/>
            <a:ext cx="1387763" cy="748309"/>
          </a:xfrm>
          <a:prstGeom prst="rect">
            <a:avLst/>
          </a:prstGeom>
        </p:spPr>
      </p:pic>
      <p:pic>
        <p:nvPicPr>
          <p:cNvPr id="29" name="Picture 28" descr="Screen Shot 2015-04-15 at 11.02.1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" y="3629174"/>
            <a:ext cx="1420160" cy="42178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60" y="4173343"/>
            <a:ext cx="1357926" cy="41417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515" y="1953967"/>
            <a:ext cx="626149" cy="45004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54" y="4500254"/>
            <a:ext cx="1389517" cy="60660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582" y="1560450"/>
            <a:ext cx="1204290" cy="4194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" y="4989602"/>
            <a:ext cx="1407835" cy="508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2823671"/>
            <a:ext cx="457200" cy="457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04546" y="5812613"/>
            <a:ext cx="1676400" cy="40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24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71450" indent="-171450">
              <a:buFontTx/>
              <a:buChar char="-"/>
            </a:pPr>
            <a:r>
              <a:rPr lang="en-US" dirty="0" smtClean="0"/>
              <a:t> How to construct a gene co-expression network in R?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Why </a:t>
            </a:r>
            <a:r>
              <a:rPr lang="en-US" dirty="0"/>
              <a:t>use mutual </a:t>
            </a:r>
            <a:r>
              <a:rPr lang="en-US" dirty="0" smtClean="0"/>
              <a:t>information?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to identify master regulators of a signature response?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How </a:t>
            </a:r>
            <a:r>
              <a:rPr lang="en-US" dirty="0"/>
              <a:t>to integrate derived networks with publically available network </a:t>
            </a:r>
            <a:r>
              <a:rPr lang="en-US" dirty="0" smtClean="0"/>
              <a:t>data?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Examples in breast cancer, pancreatic cancer and lung </a:t>
            </a:r>
            <a:r>
              <a:rPr lang="en-US" dirty="0" smtClean="0"/>
              <a:t>cancer.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89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96" y="274638"/>
            <a:ext cx="854210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Standard differential expression analysis vs. Master regulator analysis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35418" y="2460261"/>
            <a:ext cx="4437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Differentially expressed genes can be organized into </a:t>
            </a:r>
            <a:r>
              <a:rPr lang="en-US" b="1" u="sng" dirty="0" smtClean="0"/>
              <a:t>relatively</a:t>
            </a:r>
            <a:r>
              <a:rPr lang="en-US" dirty="0" smtClean="0"/>
              <a:t> </a:t>
            </a:r>
            <a:r>
              <a:rPr lang="en-US" b="1" u="sng" dirty="0" smtClean="0"/>
              <a:t>few</a:t>
            </a:r>
            <a:r>
              <a:rPr lang="en-US" dirty="0" smtClean="0"/>
              <a:t> </a:t>
            </a:r>
            <a:r>
              <a:rPr lang="en-US" b="1" u="sng" dirty="0" smtClean="0"/>
              <a:t>groups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Possibly converging into a few “</a:t>
            </a:r>
            <a:r>
              <a:rPr lang="en-US" i="1" dirty="0" smtClean="0"/>
              <a:t>Master regulators</a:t>
            </a:r>
            <a:r>
              <a:rPr lang="en-US" dirty="0" smtClean="0"/>
              <a:t>” of specific cellular phenotypes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82" y="1929000"/>
            <a:ext cx="3195972" cy="49289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80778" y="4099127"/>
            <a:ext cx="186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Master regulator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5289452" y="4243802"/>
            <a:ext cx="451445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TF</a:t>
            </a:r>
            <a:endParaRPr lang="en-US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000060" y="4629602"/>
            <a:ext cx="514475" cy="707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28" idx="0"/>
          </p:cNvCxnSpPr>
          <p:nvPr/>
        </p:nvCxnSpPr>
        <p:spPr>
          <a:xfrm flipH="1">
            <a:off x="5320970" y="4629602"/>
            <a:ext cx="193565" cy="851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30" idx="0"/>
          </p:cNvCxnSpPr>
          <p:nvPr/>
        </p:nvCxnSpPr>
        <p:spPr>
          <a:xfrm>
            <a:off x="5514535" y="4629602"/>
            <a:ext cx="322188" cy="8031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514535" y="4629602"/>
            <a:ext cx="739559" cy="707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750222" y="5336902"/>
            <a:ext cx="191650" cy="192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25145" y="5481577"/>
            <a:ext cx="191650" cy="192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191064" y="5336902"/>
            <a:ext cx="191650" cy="1929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740898" y="5432727"/>
            <a:ext cx="191650" cy="1929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558572" y="5057607"/>
            <a:ext cx="191650" cy="192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13" idx="2"/>
          </p:cNvCxnSpPr>
          <p:nvPr/>
        </p:nvCxnSpPr>
        <p:spPr>
          <a:xfrm flipH="1">
            <a:off x="4806496" y="4613134"/>
            <a:ext cx="708679" cy="444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723529" y="5296911"/>
            <a:ext cx="196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target genes</a:t>
            </a:r>
            <a:endParaRPr lang="en-US" i="1" dirty="0"/>
          </a:p>
        </p:txBody>
      </p:sp>
      <p:sp>
        <p:nvSpPr>
          <p:cNvPr id="41" name="Right Bracket 40"/>
          <p:cNvSpPr/>
          <p:nvPr/>
        </p:nvSpPr>
        <p:spPr>
          <a:xfrm>
            <a:off x="6499412" y="5250507"/>
            <a:ext cx="224117" cy="531728"/>
          </a:xfrm>
          <a:prstGeom prst="righ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38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t="10070"/>
          <a:stretch/>
        </p:blipFill>
        <p:spPr>
          <a:xfrm>
            <a:off x="6518546" y="4908085"/>
            <a:ext cx="2168254" cy="1949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Master regulator analysis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Califano’s</a:t>
            </a:r>
            <a:r>
              <a:rPr lang="en-US" dirty="0" smtClean="0"/>
              <a:t> lab)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1778" y="1853303"/>
            <a:ext cx="536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 smtClean="0"/>
              <a:t>Build a regulatory network (</a:t>
            </a:r>
            <a:r>
              <a:rPr lang="en-US" b="1" dirty="0" err="1" smtClean="0"/>
              <a:t>ARACNe</a:t>
            </a:r>
            <a:r>
              <a:rPr lang="en-US" b="1" dirty="0" smtClean="0"/>
              <a:t> software)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50442"/>
          <a:stretch/>
        </p:blipFill>
        <p:spPr>
          <a:xfrm>
            <a:off x="1526576" y="2222635"/>
            <a:ext cx="1502083" cy="13853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91673" y="2466153"/>
            <a:ext cx="45281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hu-HU" sz="1200" dirty="0"/>
              <a:t>Basso K </a:t>
            </a:r>
            <a:r>
              <a:rPr lang="hu-HU" sz="1200" i="1" dirty="0"/>
              <a:t>et al., </a:t>
            </a:r>
            <a:r>
              <a:rPr lang="hu-HU" sz="1200" dirty="0"/>
              <a:t>(2005), </a:t>
            </a:r>
            <a:r>
              <a:rPr lang="hu-HU" sz="1200" b="1" i="1" dirty="0"/>
              <a:t>Nat. Genet</a:t>
            </a:r>
            <a:r>
              <a:rPr lang="hu-HU" sz="1200" i="1" dirty="0"/>
              <a:t>. </a:t>
            </a:r>
            <a:r>
              <a:rPr lang="hu-HU" sz="1200" dirty="0"/>
              <a:t>37(4):382-90</a:t>
            </a:r>
            <a:br>
              <a:rPr lang="hu-HU" sz="1200" dirty="0"/>
            </a:br>
            <a:r>
              <a:rPr lang="hu-HU" sz="1200" dirty="0"/>
              <a:t>Margolin AA </a:t>
            </a:r>
            <a:r>
              <a:rPr lang="hu-HU" sz="1200" i="1" dirty="0"/>
              <a:t>et al., </a:t>
            </a:r>
            <a:r>
              <a:rPr lang="hu-HU" sz="1200" dirty="0"/>
              <a:t>(2006), </a:t>
            </a:r>
            <a:r>
              <a:rPr lang="hu-HU" sz="1200" b="1" i="1" dirty="0"/>
              <a:t>BMC Bioinformatics </a:t>
            </a:r>
            <a:r>
              <a:rPr lang="hu-HU" sz="1200" dirty="0"/>
              <a:t>7:Suppl. 1(S7) </a:t>
            </a:r>
          </a:p>
          <a:p>
            <a:pPr>
              <a:defRPr/>
            </a:pPr>
            <a:r>
              <a:rPr lang="hu-HU" sz="1200" dirty="0"/>
              <a:t>Margolin AA </a:t>
            </a:r>
            <a:r>
              <a:rPr lang="hu-HU" sz="1200" i="1" dirty="0"/>
              <a:t>et al., </a:t>
            </a:r>
            <a:r>
              <a:rPr lang="hu-HU" sz="1200" dirty="0"/>
              <a:t>(2006)</a:t>
            </a:r>
            <a:r>
              <a:rPr lang="hu-HU" sz="1200" b="1" dirty="0"/>
              <a:t>, </a:t>
            </a:r>
            <a:r>
              <a:rPr lang="hu-HU" sz="1200" b="1" i="1" dirty="0"/>
              <a:t>Nature Protocols </a:t>
            </a:r>
            <a:r>
              <a:rPr lang="hu-HU" sz="1200" dirty="0"/>
              <a:t>1(2):662-671</a:t>
            </a:r>
            <a:r>
              <a:rPr lang="hu-HU" sz="1200" b="1" dirty="0"/>
              <a:t/>
            </a:r>
            <a:br>
              <a:rPr lang="hu-HU" sz="1200" b="1" dirty="0"/>
            </a:br>
            <a:r>
              <a:rPr lang="hu-HU" sz="1200" dirty="0"/>
              <a:t>Palomero T </a:t>
            </a:r>
            <a:r>
              <a:rPr lang="hu-HU" sz="1200" i="1" dirty="0"/>
              <a:t>et al., </a:t>
            </a:r>
            <a:r>
              <a:rPr lang="hu-HU" sz="1200" dirty="0"/>
              <a:t>(2006), </a:t>
            </a:r>
            <a:r>
              <a:rPr lang="hu-HU" sz="1200" b="1" i="1" dirty="0"/>
              <a:t>Proc. Natl. Acad. Sci. USA </a:t>
            </a:r>
            <a:r>
              <a:rPr lang="hu-HU" sz="1200" dirty="0"/>
              <a:t>103:18261-266 </a:t>
            </a:r>
          </a:p>
          <a:p>
            <a:pPr>
              <a:defRPr/>
            </a:pPr>
            <a:r>
              <a:rPr lang="hu-HU" sz="1200" dirty="0"/>
              <a:t>Nemenman I </a:t>
            </a:r>
            <a:r>
              <a:rPr lang="hu-HU" sz="1200" i="1" dirty="0"/>
              <a:t>et al., </a:t>
            </a:r>
            <a:r>
              <a:rPr lang="hu-HU" sz="1200" dirty="0"/>
              <a:t>(2007), </a:t>
            </a:r>
            <a:r>
              <a:rPr lang="hu-HU" sz="1200" b="1" i="1" dirty="0"/>
              <a:t>Ann. NY Acad. Sci. </a:t>
            </a:r>
            <a:r>
              <a:rPr lang="hu-HU" sz="1200" dirty="0"/>
              <a:t>1115:102-115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1778" y="4162331"/>
            <a:ext cx="399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</a:t>
            </a:r>
            <a:r>
              <a:rPr lang="en-US" dirty="0" smtClean="0"/>
              <a:t>.</a:t>
            </a:r>
            <a:r>
              <a:rPr lang="en-US" b="1" dirty="0" smtClean="0"/>
              <a:t> </a:t>
            </a:r>
            <a:r>
              <a:rPr lang="en-US" b="1" dirty="0" err="1" smtClean="0"/>
              <a:t>MARINa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b="1" dirty="0" smtClean="0"/>
              <a:t>Enrichment analysis)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633" y="4511060"/>
            <a:ext cx="2170601" cy="21706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0508" y="2588611"/>
            <a:ext cx="116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Regulon</a:t>
            </a:r>
            <a:r>
              <a:rPr lang="en-US" i="1" dirty="0" smtClean="0"/>
              <a:t> of </a:t>
            </a:r>
            <a:r>
              <a:rPr lang="en-US" i="1" dirty="0" err="1" smtClean="0"/>
              <a:t>cMyc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3667931" y="5474010"/>
            <a:ext cx="797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DEG </a:t>
            </a:r>
          </a:p>
          <a:p>
            <a:r>
              <a:rPr lang="en-US" i="1" dirty="0" smtClean="0"/>
              <a:t>genes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3694418" y="5021169"/>
            <a:ext cx="2021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Regulon</a:t>
            </a:r>
            <a:endParaRPr lang="en-US" i="1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243294" y="5797176"/>
            <a:ext cx="451935" cy="173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43294" y="5437790"/>
            <a:ext cx="462019" cy="2018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8092243" y="5382698"/>
            <a:ext cx="696295" cy="69890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025694" y="4696579"/>
            <a:ext cx="1054260" cy="97269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995862" y="4930611"/>
            <a:ext cx="1228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Regulon</a:t>
            </a:r>
            <a:endParaRPr lang="en-US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8092243" y="5629074"/>
            <a:ext cx="98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DEGs</a:t>
            </a:r>
            <a:endParaRPr lang="en-US" i="1" dirty="0"/>
          </a:p>
        </p:txBody>
      </p:sp>
      <p:sp>
        <p:nvSpPr>
          <p:cNvPr id="23" name="Rectangle 22"/>
          <p:cNvSpPr/>
          <p:nvPr/>
        </p:nvSpPr>
        <p:spPr>
          <a:xfrm>
            <a:off x="128378" y="4699778"/>
            <a:ext cx="36627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/>
              <a:t>Zhao X </a:t>
            </a:r>
            <a:r>
              <a:rPr lang="en-US" sz="1200" i="1" dirty="0"/>
              <a:t>et al.</a:t>
            </a:r>
            <a:r>
              <a:rPr lang="en-US" sz="1200" dirty="0"/>
              <a:t>, (2009), </a:t>
            </a:r>
            <a:r>
              <a:rPr lang="tr-TR" sz="1200" b="1" i="1" dirty="0"/>
              <a:t>Dev. Cell</a:t>
            </a:r>
            <a:r>
              <a:rPr lang="tr-TR" sz="1200" dirty="0"/>
              <a:t>, 17, </a:t>
            </a:r>
            <a:r>
              <a:rPr lang="tr-TR" sz="1200" dirty="0" err="1"/>
              <a:t>pp</a:t>
            </a:r>
            <a:r>
              <a:rPr lang="tr-TR" sz="1200" dirty="0"/>
              <a:t>. 210–221</a:t>
            </a:r>
          </a:p>
          <a:p>
            <a:r>
              <a:rPr lang="en-US" sz="1200" dirty="0"/>
              <a:t>Lefebvre, C</a:t>
            </a:r>
            <a:r>
              <a:rPr lang="en-US" sz="1200" i="1" dirty="0"/>
              <a:t>. et al.</a:t>
            </a:r>
            <a:r>
              <a:rPr lang="en-US" sz="1200" dirty="0"/>
              <a:t>, (2010), </a:t>
            </a:r>
            <a:r>
              <a:rPr lang="en-US" sz="1200" b="1" i="1" dirty="0"/>
              <a:t>Mol. Syst. Biol</a:t>
            </a:r>
            <a:r>
              <a:rPr lang="en-US" sz="1200" dirty="0"/>
              <a:t>. 6, 377</a:t>
            </a:r>
          </a:p>
          <a:p>
            <a:r>
              <a:rPr lang="en-US" sz="1200" dirty="0" err="1"/>
              <a:t>Carro</a:t>
            </a:r>
            <a:r>
              <a:rPr lang="en-US" sz="1200" dirty="0"/>
              <a:t>, M. S. </a:t>
            </a:r>
            <a:r>
              <a:rPr lang="en-US" sz="1200" i="1" dirty="0"/>
              <a:t>et al</a:t>
            </a:r>
            <a:r>
              <a:rPr lang="en-US" sz="1200" dirty="0"/>
              <a:t>., (2010) </a:t>
            </a:r>
            <a:r>
              <a:rPr lang="en-US" sz="1200" b="1" i="1" dirty="0"/>
              <a:t>Nature</a:t>
            </a:r>
            <a:r>
              <a:rPr lang="en-US" sz="1200" dirty="0"/>
              <a:t> 463, 318-25</a:t>
            </a:r>
          </a:p>
          <a:p>
            <a:pPr>
              <a:defRPr/>
            </a:pPr>
            <a:r>
              <a:rPr lang="en-US" sz="1200" dirty="0" err="1"/>
              <a:t>Sumazin</a:t>
            </a:r>
            <a:r>
              <a:rPr lang="en-US" sz="1200" dirty="0"/>
              <a:t> P </a:t>
            </a:r>
            <a:r>
              <a:rPr lang="en-US" sz="1200" i="1" dirty="0"/>
              <a:t>et al.</a:t>
            </a:r>
            <a:r>
              <a:rPr lang="en-US" sz="1200" dirty="0"/>
              <a:t>, (2011), </a:t>
            </a:r>
            <a:r>
              <a:rPr lang="en-US" sz="1200" b="1" i="1" dirty="0"/>
              <a:t>Cell</a:t>
            </a:r>
            <a:r>
              <a:rPr lang="en-US" sz="1200" dirty="0"/>
              <a:t>, 147, pp. 370–381</a:t>
            </a:r>
          </a:p>
          <a:p>
            <a:pPr>
              <a:defRPr/>
            </a:pPr>
            <a:r>
              <a:rPr lang="en-US" sz="1200" dirty="0" err="1"/>
              <a:t>Piovan</a:t>
            </a:r>
            <a:r>
              <a:rPr lang="en-US" sz="1200" dirty="0"/>
              <a:t> E. </a:t>
            </a:r>
            <a:r>
              <a:rPr lang="en-US" sz="1200" i="1" dirty="0"/>
              <a:t>et al</a:t>
            </a:r>
            <a:r>
              <a:rPr lang="en-US" sz="1200" dirty="0"/>
              <a:t>., (2013), </a:t>
            </a:r>
            <a:r>
              <a:rPr lang="en-US" sz="1200" b="1" i="1" dirty="0"/>
              <a:t>Cancer Cell</a:t>
            </a:r>
            <a:r>
              <a:rPr lang="en-US" sz="1200" dirty="0"/>
              <a:t>, 24, pp. 766–776 </a:t>
            </a:r>
          </a:p>
          <a:p>
            <a:pPr>
              <a:defRPr/>
            </a:pPr>
            <a:r>
              <a:rPr lang="en-US" sz="1200" dirty="0" err="1"/>
              <a:t>Aytes</a:t>
            </a:r>
            <a:r>
              <a:rPr lang="en-US" sz="1200" dirty="0"/>
              <a:t> A. </a:t>
            </a:r>
            <a:r>
              <a:rPr lang="en-US" sz="1200" i="1" dirty="0"/>
              <a:t>et al</a:t>
            </a:r>
            <a:r>
              <a:rPr lang="en-US" sz="1200" dirty="0"/>
              <a:t>., (2014), </a:t>
            </a:r>
            <a:r>
              <a:rPr lang="en-US" sz="1200" b="1" i="1" dirty="0"/>
              <a:t>Cancer Cell</a:t>
            </a:r>
            <a:r>
              <a:rPr lang="en-US" sz="1200" dirty="0"/>
              <a:t>, 25, pp. 638–651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40972" y="4108557"/>
            <a:ext cx="115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a) GSEA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889115" y="4050248"/>
            <a:ext cx="207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b) </a:t>
            </a:r>
            <a:r>
              <a:rPr lang="en-US" b="1" dirty="0" err="1" smtClean="0"/>
              <a:t>Hypergeometric</a:t>
            </a:r>
            <a:r>
              <a:rPr lang="en-US" b="1" dirty="0" smtClean="0"/>
              <a:t> distribution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07657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gene expression matrix to a network – the </a:t>
            </a:r>
            <a:r>
              <a:rPr lang="en-US" smtClean="0"/>
              <a:t>inference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b="1" dirty="0" smtClean="0"/>
              <a:t>Input: </a:t>
            </a:r>
            <a:r>
              <a:rPr lang="en-US" sz="2500" dirty="0" smtClean="0"/>
              <a:t>gene expression data matrix – the result of an microarray/RNA-seq experiment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Assumptions:</a:t>
            </a:r>
          </a:p>
          <a:p>
            <a:r>
              <a:rPr lang="en-US" sz="2400" dirty="0" smtClean="0"/>
              <a:t>Un underlying network exists connecting pairs of genes</a:t>
            </a:r>
          </a:p>
          <a:p>
            <a:r>
              <a:rPr lang="en-US" sz="2400" dirty="0" smtClean="0"/>
              <a:t>Gene expression measurements across samples contain information on the connectivity of TFs with their target genes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 smtClean="0"/>
              <a:t>The Problem: </a:t>
            </a:r>
            <a:r>
              <a:rPr lang="en-US" sz="2400" dirty="0" smtClean="0"/>
              <a:t>Given </a:t>
            </a:r>
            <a:r>
              <a:rPr lang="en-US" sz="2400" dirty="0"/>
              <a:t>a gene expression </a:t>
            </a:r>
            <a:r>
              <a:rPr lang="en-US" sz="2400" dirty="0" smtClean="0"/>
              <a:t>matrix </a:t>
            </a:r>
            <a:r>
              <a:rPr lang="en-US" sz="2400" dirty="0"/>
              <a:t>can we </a:t>
            </a:r>
            <a:r>
              <a:rPr lang="en-US" sz="2400" dirty="0" smtClean="0"/>
              <a:t>resolve the underlying – unknown - </a:t>
            </a:r>
            <a:r>
              <a:rPr lang="en-US" sz="2400" dirty="0"/>
              <a:t>network.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7863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1884</Words>
  <Application>Microsoft Macintosh PowerPoint</Application>
  <PresentationFormat>On-screen Show (4:3)</PresentationFormat>
  <Paragraphs>338</Paragraphs>
  <Slides>49</Slides>
  <Notes>48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Network based analysis for the identification of key regulatory genes in cancer</vt:lpstr>
      <vt:lpstr>Github page where the material can be found</vt:lpstr>
      <vt:lpstr>Network biology</vt:lpstr>
      <vt:lpstr>Types of networks ( = different types of maps functional interactions)</vt:lpstr>
      <vt:lpstr>Sources of networks</vt:lpstr>
      <vt:lpstr>contents</vt:lpstr>
      <vt:lpstr>Standard differential expression analysis vs. Master regulator analysis</vt:lpstr>
      <vt:lpstr>Master regulator analysis (Califano’s lab)</vt:lpstr>
      <vt:lpstr>From gene expression matrix to a network – the inference problem</vt:lpstr>
      <vt:lpstr>ARACNe: reverse engineering regulatory networks </vt:lpstr>
      <vt:lpstr>ARACNe: reverse engineering regulatory networks </vt:lpstr>
      <vt:lpstr>Mutual Information</vt:lpstr>
      <vt:lpstr>ARACNe: reverse engineering regulatory networks </vt:lpstr>
      <vt:lpstr>Data Processing Inequality (DPI)</vt:lpstr>
      <vt:lpstr>ARACNe: reverse engineering regulatory networks </vt:lpstr>
      <vt:lpstr>ARACNe: reverse engineering regulatory networks </vt:lpstr>
      <vt:lpstr>ARACNe and MARINA software (Califano’s lab)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Network-based approach to identify genes and pathways involved in cancer</vt:lpstr>
      <vt:lpstr>Research overview</vt:lpstr>
      <vt:lpstr>Breast cancer and FGFR2 amplification</vt:lpstr>
      <vt:lpstr>PowerPoint Presentation</vt:lpstr>
      <vt:lpstr>PowerPoint Presentation</vt:lpstr>
      <vt:lpstr>Pancreatic Cancer and KRAS mutations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Lung cancer susceptibility</vt:lpstr>
      <vt:lpstr>Lung cancer susceptibility</vt:lpstr>
      <vt:lpstr>PowerPoint Presentation</vt:lpstr>
      <vt:lpstr>PowerPoint Presentation</vt:lpstr>
      <vt:lpstr>Summary</vt:lpstr>
      <vt:lpstr>Github page where the material can be found</vt:lpstr>
      <vt:lpstr>Acknowledgments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based analysis for the identification of key regulatory genes in cancer</dc:title>
  <dc:creator>InesdeSantiago User</dc:creator>
  <cp:lastModifiedBy>InesdeSantiago User</cp:lastModifiedBy>
  <cp:revision>71</cp:revision>
  <dcterms:created xsi:type="dcterms:W3CDTF">2015-03-26T15:30:29Z</dcterms:created>
  <dcterms:modified xsi:type="dcterms:W3CDTF">2015-04-16T11:07:45Z</dcterms:modified>
</cp:coreProperties>
</file>